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7" r:id="rId2"/>
    <p:sldId id="281" r:id="rId3"/>
    <p:sldId id="276" r:id="rId4"/>
    <p:sldId id="259" r:id="rId5"/>
    <p:sldId id="257" r:id="rId6"/>
    <p:sldId id="258" r:id="rId7"/>
    <p:sldId id="260" r:id="rId8"/>
    <p:sldId id="262" r:id="rId9"/>
    <p:sldId id="263" r:id="rId10"/>
    <p:sldId id="261" r:id="rId11"/>
    <p:sldId id="264" r:id="rId12"/>
    <p:sldId id="265" r:id="rId13"/>
    <p:sldId id="278" r:id="rId14"/>
    <p:sldId id="280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84" y="13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C738A4-A02A-432B-8953-16C9D5245D05}" type="doc">
      <dgm:prSet loTypeId="urn:microsoft.com/office/officeart/2005/8/layout/pyramid1" loCatId="pyramid" qsTypeId="urn:microsoft.com/office/officeart/2005/8/quickstyle/3d4" qsCatId="3D" csTypeId="urn:microsoft.com/office/officeart/2005/8/colors/colorful1#1" csCatId="colorful" phldr="1"/>
      <dgm:spPr/>
      <dgm:t>
        <a:bodyPr/>
        <a:lstStyle/>
        <a:p>
          <a:endParaRPr lang="es-MX"/>
        </a:p>
      </dgm:t>
    </dgm:pt>
    <dgm:pt modelId="{7CE3C65D-BBFB-46A5-9FA3-B617CD0E071A}">
      <dgm:prSet phldrT="[Texto]" custT="1"/>
      <dgm:spPr>
        <a:solidFill>
          <a:srgbClr val="C00000"/>
        </a:solidFill>
      </dgm:spPr>
      <dgm:t>
        <a:bodyPr/>
        <a:lstStyle/>
        <a:p>
          <a:endParaRPr lang="es-MX" sz="1000" dirty="0">
            <a:solidFill>
              <a:schemeClr val="accent4">
                <a:lumMod val="50000"/>
              </a:schemeClr>
            </a:solidFill>
          </a:endParaRPr>
        </a:p>
      </dgm:t>
    </dgm:pt>
    <dgm:pt modelId="{A3939002-A94D-44C1-A8F4-548A22B72E6B}" type="parTrans" cxnId="{1F5FD015-CF1F-48F4-9DD0-5B5176989DFE}">
      <dgm:prSet/>
      <dgm:spPr/>
      <dgm:t>
        <a:bodyPr/>
        <a:lstStyle/>
        <a:p>
          <a:endParaRPr lang="es-MX" sz="1000"/>
        </a:p>
      </dgm:t>
    </dgm:pt>
    <dgm:pt modelId="{DAC5FB7D-5432-46A3-9C2C-8DDDC8BA3D8B}" type="sibTrans" cxnId="{1F5FD015-CF1F-48F4-9DD0-5B5176989DFE}">
      <dgm:prSet/>
      <dgm:spPr/>
      <dgm:t>
        <a:bodyPr/>
        <a:lstStyle/>
        <a:p>
          <a:endParaRPr lang="es-MX" sz="1000"/>
        </a:p>
      </dgm:t>
    </dgm:pt>
    <dgm:pt modelId="{C05A91B2-EEFF-47A7-8E09-4D666757F914}">
      <dgm:prSet phldrT="[Texto]" custT="1"/>
      <dgm:spPr>
        <a:solidFill>
          <a:srgbClr val="FFC000"/>
        </a:solidFill>
      </dgm:spPr>
      <dgm:t>
        <a:bodyPr/>
        <a:lstStyle/>
        <a:p>
          <a:endParaRPr lang="es-MX" sz="1000" dirty="0"/>
        </a:p>
      </dgm:t>
    </dgm:pt>
    <dgm:pt modelId="{909D323B-C48C-477F-8A38-9BFC899C9273}" type="parTrans" cxnId="{56A9BCC3-28A5-4117-89C4-F74480EFDC5C}">
      <dgm:prSet/>
      <dgm:spPr/>
      <dgm:t>
        <a:bodyPr/>
        <a:lstStyle/>
        <a:p>
          <a:endParaRPr lang="es-MX" sz="1000"/>
        </a:p>
      </dgm:t>
    </dgm:pt>
    <dgm:pt modelId="{B07F8912-5045-4BEC-90EC-B398758CF2CF}" type="sibTrans" cxnId="{56A9BCC3-28A5-4117-89C4-F74480EFDC5C}">
      <dgm:prSet/>
      <dgm:spPr/>
      <dgm:t>
        <a:bodyPr/>
        <a:lstStyle/>
        <a:p>
          <a:endParaRPr lang="es-MX" sz="1000"/>
        </a:p>
      </dgm:t>
    </dgm:pt>
    <dgm:pt modelId="{86572DB3-D0AC-423E-87FE-D284A9721391}">
      <dgm:prSet phldrT="[Texto]" custT="1"/>
      <dgm:spPr/>
      <dgm:t>
        <a:bodyPr/>
        <a:lstStyle/>
        <a:p>
          <a:endParaRPr lang="es-MX" sz="1000" dirty="0"/>
        </a:p>
      </dgm:t>
    </dgm:pt>
    <dgm:pt modelId="{EFB85D68-44B9-42A9-B64F-331E947C1071}" type="parTrans" cxnId="{6DB4619E-EBD1-41FE-8DBB-538C5DAD1AA7}">
      <dgm:prSet/>
      <dgm:spPr/>
      <dgm:t>
        <a:bodyPr/>
        <a:lstStyle/>
        <a:p>
          <a:endParaRPr lang="es-MX" sz="1000"/>
        </a:p>
      </dgm:t>
    </dgm:pt>
    <dgm:pt modelId="{A12B60C9-E76E-4A82-949C-8E0DC2CBB57B}" type="sibTrans" cxnId="{6DB4619E-EBD1-41FE-8DBB-538C5DAD1AA7}">
      <dgm:prSet/>
      <dgm:spPr/>
      <dgm:t>
        <a:bodyPr/>
        <a:lstStyle/>
        <a:p>
          <a:endParaRPr lang="es-MX" sz="1000"/>
        </a:p>
      </dgm:t>
    </dgm:pt>
    <dgm:pt modelId="{D8A94948-A75C-402F-9A88-5106941D7032}" type="pres">
      <dgm:prSet presAssocID="{FEC738A4-A02A-432B-8953-16C9D5245D05}" presName="Name0" presStyleCnt="0">
        <dgm:presLayoutVars>
          <dgm:dir/>
          <dgm:animLvl val="lvl"/>
          <dgm:resizeHandles val="exact"/>
        </dgm:presLayoutVars>
      </dgm:prSet>
      <dgm:spPr/>
    </dgm:pt>
    <dgm:pt modelId="{D457A3F8-868C-4FEE-B6F9-7ADC19E337EB}" type="pres">
      <dgm:prSet presAssocID="{7CE3C65D-BBFB-46A5-9FA3-B617CD0E071A}" presName="Name8" presStyleCnt="0"/>
      <dgm:spPr/>
    </dgm:pt>
    <dgm:pt modelId="{8856AA66-0DD4-4254-A455-0667D70B15C6}" type="pres">
      <dgm:prSet presAssocID="{7CE3C65D-BBFB-46A5-9FA3-B617CD0E071A}" presName="level" presStyleLbl="node1" presStyleIdx="0" presStyleCnt="3">
        <dgm:presLayoutVars>
          <dgm:chMax val="1"/>
          <dgm:bulletEnabled val="1"/>
        </dgm:presLayoutVars>
      </dgm:prSet>
      <dgm:spPr/>
    </dgm:pt>
    <dgm:pt modelId="{F9E44E45-0044-42A1-9BFA-F95A2201E999}" type="pres">
      <dgm:prSet presAssocID="{7CE3C65D-BBFB-46A5-9FA3-B617CD0E071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4149575-902D-4F46-9975-2A7EA00AC6C1}" type="pres">
      <dgm:prSet presAssocID="{C05A91B2-EEFF-47A7-8E09-4D666757F914}" presName="Name8" presStyleCnt="0"/>
      <dgm:spPr/>
    </dgm:pt>
    <dgm:pt modelId="{346FCB98-26B7-4D4B-9065-777E0F17E2EB}" type="pres">
      <dgm:prSet presAssocID="{C05A91B2-EEFF-47A7-8E09-4D666757F914}" presName="level" presStyleLbl="node1" presStyleIdx="1" presStyleCnt="3" custScaleY="194601">
        <dgm:presLayoutVars>
          <dgm:chMax val="1"/>
          <dgm:bulletEnabled val="1"/>
        </dgm:presLayoutVars>
      </dgm:prSet>
      <dgm:spPr/>
    </dgm:pt>
    <dgm:pt modelId="{6A9D960D-A16F-4C64-A155-E31C390A8306}" type="pres">
      <dgm:prSet presAssocID="{C05A91B2-EEFF-47A7-8E09-4D666757F91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2E5AE3C-6CE8-409B-8DC3-E6851170ADD3}" type="pres">
      <dgm:prSet presAssocID="{86572DB3-D0AC-423E-87FE-D284A9721391}" presName="Name8" presStyleCnt="0"/>
      <dgm:spPr/>
    </dgm:pt>
    <dgm:pt modelId="{379F0636-D32E-4104-BD3F-DFCD9B2BC50B}" type="pres">
      <dgm:prSet presAssocID="{86572DB3-D0AC-423E-87FE-D284A9721391}" presName="level" presStyleLbl="node1" presStyleIdx="2" presStyleCnt="3" custScaleY="193216">
        <dgm:presLayoutVars>
          <dgm:chMax val="1"/>
          <dgm:bulletEnabled val="1"/>
        </dgm:presLayoutVars>
      </dgm:prSet>
      <dgm:spPr/>
    </dgm:pt>
    <dgm:pt modelId="{9627697D-22DC-4D9D-873A-3258806BB5A0}" type="pres">
      <dgm:prSet presAssocID="{86572DB3-D0AC-423E-87FE-D284A9721391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F5FD015-CF1F-48F4-9DD0-5B5176989DFE}" srcId="{FEC738A4-A02A-432B-8953-16C9D5245D05}" destId="{7CE3C65D-BBFB-46A5-9FA3-B617CD0E071A}" srcOrd="0" destOrd="0" parTransId="{A3939002-A94D-44C1-A8F4-548A22B72E6B}" sibTransId="{DAC5FB7D-5432-46A3-9C2C-8DDDC8BA3D8B}"/>
    <dgm:cxn modelId="{9E9BD215-E16E-4963-B709-B67FE87C47DC}" type="presOf" srcId="{7CE3C65D-BBFB-46A5-9FA3-B617CD0E071A}" destId="{8856AA66-0DD4-4254-A455-0667D70B15C6}" srcOrd="0" destOrd="0" presId="urn:microsoft.com/office/officeart/2005/8/layout/pyramid1"/>
    <dgm:cxn modelId="{04530B61-758F-46DB-82E5-1C680BC7C232}" type="presOf" srcId="{C05A91B2-EEFF-47A7-8E09-4D666757F914}" destId="{346FCB98-26B7-4D4B-9065-777E0F17E2EB}" srcOrd="0" destOrd="0" presId="urn:microsoft.com/office/officeart/2005/8/layout/pyramid1"/>
    <dgm:cxn modelId="{464A4278-A4EC-4B16-82B2-CC5D7E16CAFD}" type="presOf" srcId="{C05A91B2-EEFF-47A7-8E09-4D666757F914}" destId="{6A9D960D-A16F-4C64-A155-E31C390A8306}" srcOrd="1" destOrd="0" presId="urn:microsoft.com/office/officeart/2005/8/layout/pyramid1"/>
    <dgm:cxn modelId="{FEDB3A80-FC54-4046-A6D8-25A382BC4B3C}" type="presOf" srcId="{7CE3C65D-BBFB-46A5-9FA3-B617CD0E071A}" destId="{F9E44E45-0044-42A1-9BFA-F95A2201E999}" srcOrd="1" destOrd="0" presId="urn:microsoft.com/office/officeart/2005/8/layout/pyramid1"/>
    <dgm:cxn modelId="{6DB4619E-EBD1-41FE-8DBB-538C5DAD1AA7}" srcId="{FEC738A4-A02A-432B-8953-16C9D5245D05}" destId="{86572DB3-D0AC-423E-87FE-D284A9721391}" srcOrd="2" destOrd="0" parTransId="{EFB85D68-44B9-42A9-B64F-331E947C1071}" sibTransId="{A12B60C9-E76E-4A82-949C-8E0DC2CBB57B}"/>
    <dgm:cxn modelId="{D61921A0-1B98-4442-9040-EE045751A7CC}" type="presOf" srcId="{86572DB3-D0AC-423E-87FE-D284A9721391}" destId="{379F0636-D32E-4104-BD3F-DFCD9B2BC50B}" srcOrd="0" destOrd="0" presId="urn:microsoft.com/office/officeart/2005/8/layout/pyramid1"/>
    <dgm:cxn modelId="{E26866A7-6EE4-47A5-B6FA-77D6606D7D2D}" type="presOf" srcId="{86572DB3-D0AC-423E-87FE-D284A9721391}" destId="{9627697D-22DC-4D9D-873A-3258806BB5A0}" srcOrd="1" destOrd="0" presId="urn:microsoft.com/office/officeart/2005/8/layout/pyramid1"/>
    <dgm:cxn modelId="{56A9BCC3-28A5-4117-89C4-F74480EFDC5C}" srcId="{FEC738A4-A02A-432B-8953-16C9D5245D05}" destId="{C05A91B2-EEFF-47A7-8E09-4D666757F914}" srcOrd="1" destOrd="0" parTransId="{909D323B-C48C-477F-8A38-9BFC899C9273}" sibTransId="{B07F8912-5045-4BEC-90EC-B398758CF2CF}"/>
    <dgm:cxn modelId="{1F3849D7-8E80-4379-9246-53A544EF86B7}" type="presOf" srcId="{FEC738A4-A02A-432B-8953-16C9D5245D05}" destId="{D8A94948-A75C-402F-9A88-5106941D7032}" srcOrd="0" destOrd="0" presId="urn:microsoft.com/office/officeart/2005/8/layout/pyramid1"/>
    <dgm:cxn modelId="{B4D2C7C4-DBE0-4645-BDF0-EC2D0638E699}" type="presParOf" srcId="{D8A94948-A75C-402F-9A88-5106941D7032}" destId="{D457A3F8-868C-4FEE-B6F9-7ADC19E337EB}" srcOrd="0" destOrd="0" presId="urn:microsoft.com/office/officeart/2005/8/layout/pyramid1"/>
    <dgm:cxn modelId="{368C6EF5-AD58-4C0F-8D84-1257BFE9D111}" type="presParOf" srcId="{D457A3F8-868C-4FEE-B6F9-7ADC19E337EB}" destId="{8856AA66-0DD4-4254-A455-0667D70B15C6}" srcOrd="0" destOrd="0" presId="urn:microsoft.com/office/officeart/2005/8/layout/pyramid1"/>
    <dgm:cxn modelId="{0E5B2252-4C9E-4925-8B88-B40EC9CBE0DA}" type="presParOf" srcId="{D457A3F8-868C-4FEE-B6F9-7ADC19E337EB}" destId="{F9E44E45-0044-42A1-9BFA-F95A2201E999}" srcOrd="1" destOrd="0" presId="urn:microsoft.com/office/officeart/2005/8/layout/pyramid1"/>
    <dgm:cxn modelId="{D43A16BE-E249-4B72-94E3-4C4EAC72F5FD}" type="presParOf" srcId="{D8A94948-A75C-402F-9A88-5106941D7032}" destId="{C4149575-902D-4F46-9975-2A7EA00AC6C1}" srcOrd="1" destOrd="0" presId="urn:microsoft.com/office/officeart/2005/8/layout/pyramid1"/>
    <dgm:cxn modelId="{245E699A-CC25-44D4-8AB4-CCC54E039703}" type="presParOf" srcId="{C4149575-902D-4F46-9975-2A7EA00AC6C1}" destId="{346FCB98-26B7-4D4B-9065-777E0F17E2EB}" srcOrd="0" destOrd="0" presId="urn:microsoft.com/office/officeart/2005/8/layout/pyramid1"/>
    <dgm:cxn modelId="{00A12A4E-3AC0-4A76-A841-313DBC855201}" type="presParOf" srcId="{C4149575-902D-4F46-9975-2A7EA00AC6C1}" destId="{6A9D960D-A16F-4C64-A155-E31C390A8306}" srcOrd="1" destOrd="0" presId="urn:microsoft.com/office/officeart/2005/8/layout/pyramid1"/>
    <dgm:cxn modelId="{DF85302A-0D10-454A-AF70-E4961991628F}" type="presParOf" srcId="{D8A94948-A75C-402F-9A88-5106941D7032}" destId="{62E5AE3C-6CE8-409B-8DC3-E6851170ADD3}" srcOrd="2" destOrd="0" presId="urn:microsoft.com/office/officeart/2005/8/layout/pyramid1"/>
    <dgm:cxn modelId="{9735B128-113E-4D81-B8C8-14F067EC2C27}" type="presParOf" srcId="{62E5AE3C-6CE8-409B-8DC3-E6851170ADD3}" destId="{379F0636-D32E-4104-BD3F-DFCD9B2BC50B}" srcOrd="0" destOrd="0" presId="urn:microsoft.com/office/officeart/2005/8/layout/pyramid1"/>
    <dgm:cxn modelId="{5139BA42-A0A6-477F-BFF9-2F24C3B1D0EB}" type="presParOf" srcId="{62E5AE3C-6CE8-409B-8DC3-E6851170ADD3}" destId="{9627697D-22DC-4D9D-873A-3258806BB5A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56FBCF-716C-4BAE-82A4-78B22A93ED9A}" type="doc">
      <dgm:prSet loTypeId="urn:microsoft.com/office/officeart/2005/8/layout/pyramid4" loCatId="pyramid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A7C3350A-7CBB-4F94-A8CE-4A18D1C532B9}">
      <dgm:prSet phldrT="[Texto]"/>
      <dgm:spPr/>
      <dgm:t>
        <a:bodyPr/>
        <a:lstStyle/>
        <a:p>
          <a:endParaRPr lang="es-MX" dirty="0"/>
        </a:p>
      </dgm:t>
    </dgm:pt>
    <dgm:pt modelId="{5AF236C7-5EFF-4EB0-9CAC-29F86A7C244A}" type="parTrans" cxnId="{E87E69C1-D468-4871-823D-21850C18B89D}">
      <dgm:prSet/>
      <dgm:spPr/>
      <dgm:t>
        <a:bodyPr/>
        <a:lstStyle/>
        <a:p>
          <a:endParaRPr lang="es-MX"/>
        </a:p>
      </dgm:t>
    </dgm:pt>
    <dgm:pt modelId="{986AA213-3AFE-4DF9-AD1A-FF0C4C5700D0}" type="sibTrans" cxnId="{E87E69C1-D468-4871-823D-21850C18B89D}">
      <dgm:prSet/>
      <dgm:spPr/>
      <dgm:t>
        <a:bodyPr/>
        <a:lstStyle/>
        <a:p>
          <a:endParaRPr lang="es-MX"/>
        </a:p>
      </dgm:t>
    </dgm:pt>
    <dgm:pt modelId="{B32AA361-369F-4AC2-87AA-F616F17A6D9D}">
      <dgm:prSet phldrT="[Texto]"/>
      <dgm:spPr/>
      <dgm:t>
        <a:bodyPr/>
        <a:lstStyle/>
        <a:p>
          <a:endParaRPr lang="es-MX" dirty="0"/>
        </a:p>
      </dgm:t>
    </dgm:pt>
    <dgm:pt modelId="{684D0B1C-A820-4C10-B079-65D781A41820}" type="parTrans" cxnId="{482BAD3F-3B59-44D2-B3E4-B144CD96FB7E}">
      <dgm:prSet/>
      <dgm:spPr/>
      <dgm:t>
        <a:bodyPr/>
        <a:lstStyle/>
        <a:p>
          <a:endParaRPr lang="es-MX"/>
        </a:p>
      </dgm:t>
    </dgm:pt>
    <dgm:pt modelId="{E01E23A2-CCEC-40E7-82E1-24CB9F6E4A9D}" type="sibTrans" cxnId="{482BAD3F-3B59-44D2-B3E4-B144CD96FB7E}">
      <dgm:prSet/>
      <dgm:spPr/>
      <dgm:t>
        <a:bodyPr/>
        <a:lstStyle/>
        <a:p>
          <a:endParaRPr lang="es-MX"/>
        </a:p>
      </dgm:t>
    </dgm:pt>
    <dgm:pt modelId="{4DE5CF12-AE69-4ED6-BDBE-21917F2871FE}">
      <dgm:prSet phldrT="[Texto]"/>
      <dgm:spPr/>
      <dgm:t>
        <a:bodyPr/>
        <a:lstStyle/>
        <a:p>
          <a:endParaRPr lang="es-MX" dirty="0"/>
        </a:p>
      </dgm:t>
    </dgm:pt>
    <dgm:pt modelId="{DF2FC45A-AF48-441B-9DD8-10EB5EB0EE1F}" type="parTrans" cxnId="{2A9AFEA6-5B26-4DCA-B8FF-2081A20D17DE}">
      <dgm:prSet/>
      <dgm:spPr/>
      <dgm:t>
        <a:bodyPr/>
        <a:lstStyle/>
        <a:p>
          <a:endParaRPr lang="es-MX"/>
        </a:p>
      </dgm:t>
    </dgm:pt>
    <dgm:pt modelId="{90A15E08-555B-4508-A925-38C684E91936}" type="sibTrans" cxnId="{2A9AFEA6-5B26-4DCA-B8FF-2081A20D17DE}">
      <dgm:prSet/>
      <dgm:spPr/>
      <dgm:t>
        <a:bodyPr/>
        <a:lstStyle/>
        <a:p>
          <a:endParaRPr lang="es-MX"/>
        </a:p>
      </dgm:t>
    </dgm:pt>
    <dgm:pt modelId="{55859FB1-3361-4A94-9399-513D0FD8B6C7}">
      <dgm:prSet phldrT="[Texto]"/>
      <dgm:spPr/>
      <dgm:t>
        <a:bodyPr/>
        <a:lstStyle/>
        <a:p>
          <a:endParaRPr lang="es-MX" dirty="0"/>
        </a:p>
      </dgm:t>
    </dgm:pt>
    <dgm:pt modelId="{269DEA52-36BE-43D6-892A-DB476BAF3B07}" type="parTrans" cxnId="{F3927B30-E741-42F6-A2F7-2E5C4AD91254}">
      <dgm:prSet/>
      <dgm:spPr/>
      <dgm:t>
        <a:bodyPr/>
        <a:lstStyle/>
        <a:p>
          <a:endParaRPr lang="es-MX"/>
        </a:p>
      </dgm:t>
    </dgm:pt>
    <dgm:pt modelId="{AEAC8217-BD21-4DB8-9D79-36F3621D295D}" type="sibTrans" cxnId="{F3927B30-E741-42F6-A2F7-2E5C4AD91254}">
      <dgm:prSet/>
      <dgm:spPr/>
      <dgm:t>
        <a:bodyPr/>
        <a:lstStyle/>
        <a:p>
          <a:endParaRPr lang="es-MX"/>
        </a:p>
      </dgm:t>
    </dgm:pt>
    <dgm:pt modelId="{2427D08E-E745-480B-9804-BE8BFB12E30A}" type="pres">
      <dgm:prSet presAssocID="{2B56FBCF-716C-4BAE-82A4-78B22A93ED9A}" presName="compositeShape" presStyleCnt="0">
        <dgm:presLayoutVars>
          <dgm:chMax val="9"/>
          <dgm:dir/>
          <dgm:resizeHandles val="exact"/>
        </dgm:presLayoutVars>
      </dgm:prSet>
      <dgm:spPr/>
    </dgm:pt>
    <dgm:pt modelId="{F23DD45E-B176-4D53-80D3-7EBA5FF6B341}" type="pres">
      <dgm:prSet presAssocID="{2B56FBCF-716C-4BAE-82A4-78B22A93ED9A}" presName="triangle1" presStyleLbl="node1" presStyleIdx="0" presStyleCnt="4" custLinFactNeighborY="-1406">
        <dgm:presLayoutVars>
          <dgm:bulletEnabled val="1"/>
        </dgm:presLayoutVars>
      </dgm:prSet>
      <dgm:spPr/>
    </dgm:pt>
    <dgm:pt modelId="{EB0A6F9F-A54E-45E2-9799-2162B8BB37C2}" type="pres">
      <dgm:prSet presAssocID="{2B56FBCF-716C-4BAE-82A4-78B22A93ED9A}" presName="triangle2" presStyleLbl="node1" presStyleIdx="1" presStyleCnt="4">
        <dgm:presLayoutVars>
          <dgm:bulletEnabled val="1"/>
        </dgm:presLayoutVars>
      </dgm:prSet>
      <dgm:spPr/>
    </dgm:pt>
    <dgm:pt modelId="{F62FC632-D5A3-487C-B072-111BE2832689}" type="pres">
      <dgm:prSet presAssocID="{2B56FBCF-716C-4BAE-82A4-78B22A93ED9A}" presName="triangle3" presStyleLbl="node1" presStyleIdx="2" presStyleCnt="4">
        <dgm:presLayoutVars>
          <dgm:bulletEnabled val="1"/>
        </dgm:presLayoutVars>
      </dgm:prSet>
      <dgm:spPr/>
    </dgm:pt>
    <dgm:pt modelId="{A45D6882-9607-4ED6-A70A-3ED884455913}" type="pres">
      <dgm:prSet presAssocID="{2B56FBCF-716C-4BAE-82A4-78B22A93ED9A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3568611F-8EBB-4C65-9DBB-62A23DAAA57D}" type="presOf" srcId="{A7C3350A-7CBB-4F94-A8CE-4A18D1C532B9}" destId="{F23DD45E-B176-4D53-80D3-7EBA5FF6B341}" srcOrd="0" destOrd="0" presId="urn:microsoft.com/office/officeart/2005/8/layout/pyramid4"/>
    <dgm:cxn modelId="{F3927B30-E741-42F6-A2F7-2E5C4AD91254}" srcId="{2B56FBCF-716C-4BAE-82A4-78B22A93ED9A}" destId="{55859FB1-3361-4A94-9399-513D0FD8B6C7}" srcOrd="3" destOrd="0" parTransId="{269DEA52-36BE-43D6-892A-DB476BAF3B07}" sibTransId="{AEAC8217-BD21-4DB8-9D79-36F3621D295D}"/>
    <dgm:cxn modelId="{482BAD3F-3B59-44D2-B3E4-B144CD96FB7E}" srcId="{2B56FBCF-716C-4BAE-82A4-78B22A93ED9A}" destId="{B32AA361-369F-4AC2-87AA-F616F17A6D9D}" srcOrd="1" destOrd="0" parTransId="{684D0B1C-A820-4C10-B079-65D781A41820}" sibTransId="{E01E23A2-CCEC-40E7-82E1-24CB9F6E4A9D}"/>
    <dgm:cxn modelId="{1DF8B563-2B9C-4B12-AB8C-2AE2ABD85A84}" type="presOf" srcId="{B32AA361-369F-4AC2-87AA-F616F17A6D9D}" destId="{EB0A6F9F-A54E-45E2-9799-2162B8BB37C2}" srcOrd="0" destOrd="0" presId="urn:microsoft.com/office/officeart/2005/8/layout/pyramid4"/>
    <dgm:cxn modelId="{F0D18C6B-F38B-428D-8D20-0F3EF64D5481}" type="presOf" srcId="{2B56FBCF-716C-4BAE-82A4-78B22A93ED9A}" destId="{2427D08E-E745-480B-9804-BE8BFB12E30A}" srcOrd="0" destOrd="0" presId="urn:microsoft.com/office/officeart/2005/8/layout/pyramid4"/>
    <dgm:cxn modelId="{E53AA18B-AFF2-4D89-86AE-CD4D315F50DB}" type="presOf" srcId="{55859FB1-3361-4A94-9399-513D0FD8B6C7}" destId="{A45D6882-9607-4ED6-A70A-3ED884455913}" srcOrd="0" destOrd="0" presId="urn:microsoft.com/office/officeart/2005/8/layout/pyramid4"/>
    <dgm:cxn modelId="{2A9AFEA6-5B26-4DCA-B8FF-2081A20D17DE}" srcId="{2B56FBCF-716C-4BAE-82A4-78B22A93ED9A}" destId="{4DE5CF12-AE69-4ED6-BDBE-21917F2871FE}" srcOrd="2" destOrd="0" parTransId="{DF2FC45A-AF48-441B-9DD8-10EB5EB0EE1F}" sibTransId="{90A15E08-555B-4508-A925-38C684E91936}"/>
    <dgm:cxn modelId="{7FA659AA-5921-4E98-9FBE-CC0080F8E79A}" type="presOf" srcId="{4DE5CF12-AE69-4ED6-BDBE-21917F2871FE}" destId="{F62FC632-D5A3-487C-B072-111BE2832689}" srcOrd="0" destOrd="0" presId="urn:microsoft.com/office/officeart/2005/8/layout/pyramid4"/>
    <dgm:cxn modelId="{E87E69C1-D468-4871-823D-21850C18B89D}" srcId="{2B56FBCF-716C-4BAE-82A4-78B22A93ED9A}" destId="{A7C3350A-7CBB-4F94-A8CE-4A18D1C532B9}" srcOrd="0" destOrd="0" parTransId="{5AF236C7-5EFF-4EB0-9CAC-29F86A7C244A}" sibTransId="{986AA213-3AFE-4DF9-AD1A-FF0C4C5700D0}"/>
    <dgm:cxn modelId="{1F84DDF9-EAA2-4D42-B542-6FC775A2DCD1}" type="presParOf" srcId="{2427D08E-E745-480B-9804-BE8BFB12E30A}" destId="{F23DD45E-B176-4D53-80D3-7EBA5FF6B341}" srcOrd="0" destOrd="0" presId="urn:microsoft.com/office/officeart/2005/8/layout/pyramid4"/>
    <dgm:cxn modelId="{AD846B16-B8CA-4C1F-A1DD-E5010E573E78}" type="presParOf" srcId="{2427D08E-E745-480B-9804-BE8BFB12E30A}" destId="{EB0A6F9F-A54E-45E2-9799-2162B8BB37C2}" srcOrd="1" destOrd="0" presId="urn:microsoft.com/office/officeart/2005/8/layout/pyramid4"/>
    <dgm:cxn modelId="{52C35087-5D90-41E4-A49B-86BC1FD26849}" type="presParOf" srcId="{2427D08E-E745-480B-9804-BE8BFB12E30A}" destId="{F62FC632-D5A3-487C-B072-111BE2832689}" srcOrd="2" destOrd="0" presId="urn:microsoft.com/office/officeart/2005/8/layout/pyramid4"/>
    <dgm:cxn modelId="{C6114B4F-E1CC-4222-A9C5-D3890A5E0E41}" type="presParOf" srcId="{2427D08E-E745-480B-9804-BE8BFB12E30A}" destId="{A45D6882-9607-4ED6-A70A-3ED884455913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6AA66-0DD4-4254-A455-0667D70B15C6}">
      <dsp:nvSpPr>
        <dsp:cNvPr id="0" name=""/>
        <dsp:cNvSpPr/>
      </dsp:nvSpPr>
      <dsp:spPr>
        <a:xfrm>
          <a:off x="1144934" y="0"/>
          <a:ext cx="590450" cy="605212"/>
        </a:xfrm>
        <a:prstGeom prst="trapezoid">
          <a:avLst>
            <a:gd name="adj" fmla="val 5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1144934" y="0"/>
        <a:ext cx="590450" cy="605212"/>
      </dsp:txXfrm>
    </dsp:sp>
    <dsp:sp modelId="{346FCB98-26B7-4D4B-9065-777E0F17E2EB}">
      <dsp:nvSpPr>
        <dsp:cNvPr id="0" name=""/>
        <dsp:cNvSpPr/>
      </dsp:nvSpPr>
      <dsp:spPr>
        <a:xfrm>
          <a:off x="570422" y="605212"/>
          <a:ext cx="1739474" cy="1177748"/>
        </a:xfrm>
        <a:prstGeom prst="trapezoid">
          <a:avLst>
            <a:gd name="adj" fmla="val 48780"/>
          </a:avLst>
        </a:prstGeom>
        <a:solidFill>
          <a:srgbClr val="FFC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 dirty="0"/>
        </a:p>
      </dsp:txBody>
      <dsp:txXfrm>
        <a:off x="874830" y="605212"/>
        <a:ext cx="1130658" cy="1177748"/>
      </dsp:txXfrm>
    </dsp:sp>
    <dsp:sp modelId="{379F0636-D32E-4104-BD3F-DFCD9B2BC50B}">
      <dsp:nvSpPr>
        <dsp:cNvPr id="0" name=""/>
        <dsp:cNvSpPr/>
      </dsp:nvSpPr>
      <dsp:spPr>
        <a:xfrm>
          <a:off x="0" y="1782961"/>
          <a:ext cx="2880320" cy="1169366"/>
        </a:xfrm>
        <a:prstGeom prst="trapezoid">
          <a:avLst>
            <a:gd name="adj" fmla="val 4878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 dirty="0"/>
        </a:p>
      </dsp:txBody>
      <dsp:txXfrm>
        <a:off x="504055" y="1782961"/>
        <a:ext cx="1872208" cy="11693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DD45E-B176-4D53-80D3-7EBA5FF6B341}">
      <dsp:nvSpPr>
        <dsp:cNvPr id="0" name=""/>
        <dsp:cNvSpPr/>
      </dsp:nvSpPr>
      <dsp:spPr>
        <a:xfrm>
          <a:off x="925624" y="0"/>
          <a:ext cx="1796827" cy="1796827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4100" kern="1200" dirty="0"/>
        </a:p>
      </dsp:txBody>
      <dsp:txXfrm>
        <a:off x="1374831" y="898414"/>
        <a:ext cx="898413" cy="898413"/>
      </dsp:txXfrm>
    </dsp:sp>
    <dsp:sp modelId="{EB0A6F9F-A54E-45E2-9799-2162B8BB37C2}">
      <dsp:nvSpPr>
        <dsp:cNvPr id="0" name=""/>
        <dsp:cNvSpPr/>
      </dsp:nvSpPr>
      <dsp:spPr>
        <a:xfrm>
          <a:off x="27210" y="1796827"/>
          <a:ext cx="1796827" cy="1796827"/>
        </a:xfrm>
        <a:prstGeom prst="triangl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4100" kern="1200" dirty="0"/>
        </a:p>
      </dsp:txBody>
      <dsp:txXfrm>
        <a:off x="476417" y="2695241"/>
        <a:ext cx="898413" cy="898413"/>
      </dsp:txXfrm>
    </dsp:sp>
    <dsp:sp modelId="{F62FC632-D5A3-487C-B072-111BE2832689}">
      <dsp:nvSpPr>
        <dsp:cNvPr id="0" name=""/>
        <dsp:cNvSpPr/>
      </dsp:nvSpPr>
      <dsp:spPr>
        <a:xfrm rot="10800000">
          <a:off x="925624" y="1796827"/>
          <a:ext cx="1796827" cy="1796827"/>
        </a:xfrm>
        <a:prstGeom prst="triangl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4100" kern="1200" dirty="0"/>
        </a:p>
      </dsp:txBody>
      <dsp:txXfrm rot="10800000">
        <a:off x="1374831" y="1796827"/>
        <a:ext cx="898413" cy="898413"/>
      </dsp:txXfrm>
    </dsp:sp>
    <dsp:sp modelId="{A45D6882-9607-4ED6-A70A-3ED884455913}">
      <dsp:nvSpPr>
        <dsp:cNvPr id="0" name=""/>
        <dsp:cNvSpPr/>
      </dsp:nvSpPr>
      <dsp:spPr>
        <a:xfrm>
          <a:off x="1824038" y="1796827"/>
          <a:ext cx="1796827" cy="1796827"/>
        </a:xfrm>
        <a:prstGeom prst="triangl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4100" kern="1200" dirty="0"/>
        </a:p>
      </dsp:txBody>
      <dsp:txXfrm>
        <a:off x="2273245" y="2695241"/>
        <a:ext cx="898413" cy="898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EC402-40EA-48DD-BE2A-AD6B1AF73930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B60B0-70DC-480B-84CD-F6EC383696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54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3" name="Marcador de nota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n-US"/>
              <a:t>OBJETIVO NO ESTRATEGIA NACIONAL SINO CATALOGO DE ACCIONES, INTERVENCIONES DE BAJO COSTO Y SOLO RQUIERE CONSENSO </a:t>
            </a:r>
          </a:p>
          <a:p>
            <a:r>
              <a:rPr lang="es-ES" altLang="en-US"/>
              <a:t>ACCIONES ENFOCADAS A: </a:t>
            </a:r>
          </a:p>
        </p:txBody>
      </p:sp>
      <p:sp>
        <p:nvSpPr>
          <p:cNvPr id="30724" name="Marcador de número de diapositiva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fld id="{E9246C58-0AE6-4D59-B209-F33EE6F64E6F}" type="slidenum">
              <a:rPr lang="es-MX" altLang="en-US"/>
              <a:pPr eaLnBrk="1"/>
              <a:t>13</a:t>
            </a:fld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1714812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Marcador de nota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n-US"/>
              <a:t>El convencimiento y compromiso de las autoridades, la constitución de un comité multisectorial al más alto nivel y la operación de un centro coordinador que funja como motor de las acciones lucen como las primeras propuestas a poner en práctica para lograr un plan de acción con cobertura nacional. </a:t>
            </a:r>
          </a:p>
          <a:p>
            <a:endParaRPr lang="es-ES" altLang="en-US"/>
          </a:p>
        </p:txBody>
      </p:sp>
      <p:sp>
        <p:nvSpPr>
          <p:cNvPr id="46084" name="Marcador de número de diapositiva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fld id="{56B74777-BF1C-455D-ADFC-65987EB15AED}" type="slidenum">
              <a:rPr lang="es-MX" altLang="en-US"/>
              <a:pPr eaLnBrk="1"/>
              <a:t>15</a:t>
            </a:fld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3154192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2D60-40A7-4D90-83EF-23E1ED38F60B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D56A-0F2D-4F13-95FF-A3CD36CF3E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70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2D60-40A7-4D90-83EF-23E1ED38F60B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D56A-0F2D-4F13-95FF-A3CD36CF3E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86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2D60-40A7-4D90-83EF-23E1ED38F60B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D56A-0F2D-4F13-95FF-A3CD36CF3E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1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2D60-40A7-4D90-83EF-23E1ED38F60B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D56A-0F2D-4F13-95FF-A3CD36CF3E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89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2D60-40A7-4D90-83EF-23E1ED38F60B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D56A-0F2D-4F13-95FF-A3CD36CF3E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2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2D60-40A7-4D90-83EF-23E1ED38F60B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D56A-0F2D-4F13-95FF-A3CD36CF3E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09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2D60-40A7-4D90-83EF-23E1ED38F60B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D56A-0F2D-4F13-95FF-A3CD36CF3E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80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2D60-40A7-4D90-83EF-23E1ED38F60B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D56A-0F2D-4F13-95FF-A3CD36CF3E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4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2D60-40A7-4D90-83EF-23E1ED38F60B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D56A-0F2D-4F13-95FF-A3CD36CF3E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41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2D60-40A7-4D90-83EF-23E1ED38F60B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D56A-0F2D-4F13-95FF-A3CD36CF3E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11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2D60-40A7-4D90-83EF-23E1ED38F60B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D56A-0F2D-4F13-95FF-A3CD36CF3E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53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22D60-40A7-4D90-83EF-23E1ED38F60B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DD56A-0F2D-4F13-95FF-A3CD36CF3E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1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thelancet.com/commissions/diabete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thelancet.com/commissions/diabete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thelancet.com/commissions/diabetes" TargetMode="External"/><Relationship Id="rId5" Type="http://schemas.openxmlformats.org/officeDocument/2006/relationships/hyperlink" Target="mailto:paz2@cdc.gov" TargetMode="Externa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lancet.com/commissions/diabete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lancet.com/commissions/diabete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lancet.com/commissions/diabet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thelancet.com/commissions/diabete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lancet.com/commissions/diabete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thelancet.com/commissions/diabet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41"/>
            <a:ext cx="12192000" cy="1480053"/>
          </a:xfrm>
          <a:prstGeom prst="rect">
            <a:avLst/>
          </a:prstGeom>
        </p:spPr>
      </p:pic>
      <p:sp>
        <p:nvSpPr>
          <p:cNvPr id="4" name="CuadroTexto 4"/>
          <p:cNvSpPr txBox="1"/>
          <p:nvPr/>
        </p:nvSpPr>
        <p:spPr>
          <a:xfrm>
            <a:off x="909304" y="3241964"/>
            <a:ext cx="7895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b="1" dirty="0"/>
              <a:t>Impacto de la Ciencia en la Toma de Decisiones:</a:t>
            </a:r>
          </a:p>
          <a:p>
            <a:r>
              <a:rPr lang="es-ES" sz="2800" b="1" dirty="0"/>
              <a:t>El caso de la diabetes en México</a:t>
            </a:r>
            <a:endParaRPr lang="en-US" sz="2000" b="1" dirty="0"/>
          </a:p>
        </p:txBody>
      </p:sp>
      <p:sp>
        <p:nvSpPr>
          <p:cNvPr id="5" name="CuadroTexto 5"/>
          <p:cNvSpPr txBox="1"/>
          <p:nvPr/>
        </p:nvSpPr>
        <p:spPr>
          <a:xfrm>
            <a:off x="6544435" y="4505942"/>
            <a:ext cx="5043432" cy="1611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2000" b="1" dirty="0"/>
              <a:t>Dr. Carlos A Aguilar Salinas</a:t>
            </a:r>
          </a:p>
          <a:p>
            <a:endParaRPr lang="es-ES" sz="1575" b="1" dirty="0"/>
          </a:p>
          <a:p>
            <a:pPr algn="r"/>
            <a:r>
              <a:rPr lang="es-ES" sz="1575" b="1" dirty="0"/>
              <a:t>Director de Nutrición del</a:t>
            </a:r>
          </a:p>
          <a:p>
            <a:pPr algn="r"/>
            <a:r>
              <a:rPr lang="es-ES" sz="1575" b="1" dirty="0"/>
              <a:t>Instituto Nacional de Ciencias Médicas y Nutrición</a:t>
            </a:r>
          </a:p>
          <a:p>
            <a:pPr algn="r"/>
            <a:r>
              <a:rPr lang="es-ES" sz="1575" b="1" dirty="0"/>
              <a:t>Investigador Nacional SNI-III</a:t>
            </a:r>
          </a:p>
          <a:p>
            <a:pPr algn="r"/>
            <a:r>
              <a:rPr lang="es-ES" sz="1575" b="1" dirty="0"/>
              <a:t>Premio Nacional de Ciencias 2018</a:t>
            </a:r>
            <a:endParaRPr lang="en-US" sz="1575" b="1" dirty="0"/>
          </a:p>
        </p:txBody>
      </p:sp>
      <p:pic>
        <p:nvPicPr>
          <p:cNvPr id="7" name="Imagen 6" descr="LOGOINCMNSZ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376" y="1459631"/>
            <a:ext cx="1570979" cy="225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2" descr="Programa Universitario de Investigación en Salu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42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655" y="529252"/>
            <a:ext cx="11453186" cy="949457"/>
          </a:xfrm>
        </p:spPr>
        <p:txBody>
          <a:bodyPr>
            <a:noAutofit/>
          </a:bodyPr>
          <a:lstStyle/>
          <a:p>
            <a:br>
              <a:rPr lang="es-MX" sz="3200" b="1" dirty="0">
                <a:latin typeface="+mn-lt"/>
              </a:rPr>
            </a:br>
            <a:r>
              <a:rPr lang="es-MX" sz="3200" b="1" dirty="0">
                <a:latin typeface="+mn-lt"/>
              </a:rPr>
              <a:t>Muerte prematura y múltiples </a:t>
            </a:r>
            <a:r>
              <a:rPr lang="es-MX" sz="3200" b="1" dirty="0" err="1">
                <a:latin typeface="+mn-lt"/>
              </a:rPr>
              <a:t>co</a:t>
            </a:r>
            <a:r>
              <a:rPr lang="es-MX" sz="3200" b="1" dirty="0">
                <a:latin typeface="+mn-lt"/>
              </a:rPr>
              <a:t>-morbilidades debido a la diabetes tipo 2 de inicio temprano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2827" t="29664" r="8302" b="16298"/>
          <a:stretch/>
        </p:blipFill>
        <p:spPr>
          <a:xfrm>
            <a:off x="140677" y="1915603"/>
            <a:ext cx="6499275" cy="40404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473" t="23318" r="44414" b="13991"/>
          <a:stretch/>
        </p:blipFill>
        <p:spPr>
          <a:xfrm>
            <a:off x="6400800" y="1915603"/>
            <a:ext cx="5472333" cy="40089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11BECD7-80B5-406A-BD39-DA014A59B3C3}"/>
              </a:ext>
            </a:extLst>
          </p:cNvPr>
          <p:cNvSpPr/>
          <p:nvPr/>
        </p:nvSpPr>
        <p:spPr>
          <a:xfrm>
            <a:off x="323655" y="646588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HK" sz="1400" dirty="0">
                <a:hlinkClick r:id="rId4"/>
              </a:rPr>
              <a:t>https://www.thelancet.com/commissions/diabetes</a:t>
            </a:r>
            <a:endParaRPr lang="en-HK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3F87DB-99EA-4481-9CA9-23300F9D4627}"/>
              </a:ext>
            </a:extLst>
          </p:cNvPr>
          <p:cNvSpPr txBox="1"/>
          <p:nvPr/>
        </p:nvSpPr>
        <p:spPr>
          <a:xfrm>
            <a:off x="8939517" y="6465879"/>
            <a:ext cx="2534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Chan JC …. Gregg E. Lancet 2020</a:t>
            </a:r>
          </a:p>
          <a:p>
            <a:r>
              <a:rPr lang="en-US" sz="1400" dirty="0"/>
              <a:t>  </a:t>
            </a:r>
            <a:endParaRPr lang="en-HK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7A4312-A461-45D7-861D-FEB5419D8052}"/>
              </a:ext>
            </a:extLst>
          </p:cNvPr>
          <p:cNvSpPr txBox="1"/>
          <p:nvPr/>
        </p:nvSpPr>
        <p:spPr>
          <a:xfrm>
            <a:off x="8425048" y="5924546"/>
            <a:ext cx="3467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Adapted from Ke C et al Annals Int Med 2019</a:t>
            </a:r>
            <a:endParaRPr lang="en-HK" sz="1400" dirty="0"/>
          </a:p>
        </p:txBody>
      </p:sp>
    </p:spTree>
    <p:extLst>
      <p:ext uri="{BB962C8B-B14F-4D97-AF65-F5344CB8AC3E}">
        <p14:creationId xmlns:p14="http://schemas.microsoft.com/office/powerpoint/2010/main" val="1389440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653" y="373111"/>
            <a:ext cx="10906988" cy="1143000"/>
          </a:xfrm>
        </p:spPr>
        <p:txBody>
          <a:bodyPr>
            <a:noAutofit/>
          </a:bodyPr>
          <a:lstStyle/>
          <a:p>
            <a:r>
              <a:rPr lang="es-MX" sz="3200" b="1" dirty="0">
                <a:latin typeface="+mn-lt"/>
              </a:rPr>
              <a:t>Integrar la estrategia poblacional con el fortalecimiento de los sistemas de salud para la detección e intervención tempranas</a:t>
            </a:r>
            <a:endParaRPr lang="en-US" sz="3200" b="1" dirty="0"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87839" y="1960864"/>
            <a:ext cx="11023023" cy="3924887"/>
            <a:chOff x="398584" y="2067950"/>
            <a:chExt cx="11023022" cy="392488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33963" t="27356" r="19113" b="9711"/>
            <a:stretch/>
          </p:blipFill>
          <p:spPr>
            <a:xfrm>
              <a:off x="398584" y="2067950"/>
              <a:ext cx="5205198" cy="392488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34178" t="32548" r="18790" b="11106"/>
            <a:stretch/>
          </p:blipFill>
          <p:spPr>
            <a:xfrm>
              <a:off x="5594556" y="2067950"/>
              <a:ext cx="5827050" cy="3924887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FD7D09E-B3F9-4B87-AE0B-6F5AE4441241}"/>
              </a:ext>
            </a:extLst>
          </p:cNvPr>
          <p:cNvSpPr/>
          <p:nvPr/>
        </p:nvSpPr>
        <p:spPr>
          <a:xfrm>
            <a:off x="323655" y="646588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HK" sz="1400" dirty="0">
                <a:hlinkClick r:id="rId4"/>
              </a:rPr>
              <a:t>https://www.thelancet.com/commissions/diabetes</a:t>
            </a:r>
            <a:endParaRPr lang="en-HK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22C4A8-C123-4D86-8B29-1A9CC9A1E07B}"/>
              </a:ext>
            </a:extLst>
          </p:cNvPr>
          <p:cNvSpPr txBox="1"/>
          <p:nvPr/>
        </p:nvSpPr>
        <p:spPr>
          <a:xfrm>
            <a:off x="8939517" y="6465880"/>
            <a:ext cx="25713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Chan JC ….Gregg E. Lancet 2020  </a:t>
            </a:r>
            <a:endParaRPr lang="en-HK" sz="1400" dirty="0"/>
          </a:p>
        </p:txBody>
      </p:sp>
    </p:spTree>
    <p:extLst>
      <p:ext uri="{BB962C8B-B14F-4D97-AF65-F5344CB8AC3E}">
        <p14:creationId xmlns:p14="http://schemas.microsoft.com/office/powerpoint/2010/main" val="722828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997" y="110623"/>
            <a:ext cx="11777003" cy="1143000"/>
          </a:xfrm>
        </p:spPr>
        <p:txBody>
          <a:bodyPr>
            <a:noAutofit/>
          </a:bodyPr>
          <a:lstStyle/>
          <a:p>
            <a:r>
              <a:rPr lang="es-MX" sz="2400" b="1" dirty="0"/>
              <a:t>Modelado de impactos potenciales de una estrategia integrada de sociedad-población-comunidad para promover la salud pública, la detección temprana y la intervención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6288" t="35433" r="10356" b="28798"/>
          <a:stretch/>
        </p:blipFill>
        <p:spPr>
          <a:xfrm>
            <a:off x="515514" y="1061953"/>
            <a:ext cx="5580487" cy="25884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4558" t="42164" r="10464" b="10337"/>
          <a:stretch/>
        </p:blipFill>
        <p:spPr>
          <a:xfrm>
            <a:off x="639375" y="3497595"/>
            <a:ext cx="4999216" cy="2968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4234" t="41971" r="10356" b="28784"/>
          <a:stretch/>
        </p:blipFill>
        <p:spPr>
          <a:xfrm>
            <a:off x="6212930" y="1341262"/>
            <a:ext cx="5430129" cy="19660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0800000" flipV="1">
            <a:off x="6096000" y="3427464"/>
            <a:ext cx="587560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If all components are successfully implemented in an integrated manner, for every 1 million adults 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400" dirty="0"/>
              <a:t>After 10 years</a:t>
            </a:r>
          </a:p>
          <a:p>
            <a:pPr marL="628635" lvl="1" indent="-171446">
              <a:buFont typeface="Arial" panose="020B0604020202020204" pitchFamily="34" charset="0"/>
              <a:buChar char="•"/>
            </a:pPr>
            <a:r>
              <a:rPr lang="en-US" sz="1400" dirty="0"/>
              <a:t>22 489 diabetes events </a:t>
            </a:r>
          </a:p>
          <a:p>
            <a:pPr marL="628635" lvl="1" indent="-171446">
              <a:buFont typeface="Arial" panose="020B0604020202020204" pitchFamily="34" charset="0"/>
              <a:buChar char="•"/>
            </a:pPr>
            <a:r>
              <a:rPr lang="en-US" sz="1400" dirty="0"/>
              <a:t>17 270 cardiovascular events 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400" dirty="0"/>
              <a:t>After 20 years, </a:t>
            </a:r>
          </a:p>
          <a:p>
            <a:pPr marL="628635" lvl="1" indent="-171446">
              <a:buFont typeface="Arial" panose="020B0604020202020204" pitchFamily="34" charset="0"/>
              <a:buChar char="•"/>
            </a:pPr>
            <a:r>
              <a:rPr lang="en-US" sz="1400" dirty="0"/>
              <a:t>33 733 diabetes events </a:t>
            </a:r>
          </a:p>
          <a:p>
            <a:pPr marL="628635" lvl="1" indent="-171446">
              <a:buFont typeface="Arial" panose="020B0604020202020204" pitchFamily="34" charset="0"/>
              <a:buChar char="•"/>
            </a:pPr>
            <a:r>
              <a:rPr lang="en-US" sz="1400" dirty="0"/>
              <a:t>51 863 cardiovascular events 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400" dirty="0"/>
              <a:t>For </a:t>
            </a:r>
            <a:r>
              <a:rPr lang="en-US" sz="1400" b="1" dirty="0">
                <a:solidFill>
                  <a:srgbClr val="FF0000"/>
                </a:solidFill>
              </a:rPr>
              <a:t>1.3 billion </a:t>
            </a:r>
            <a:r>
              <a:rPr lang="en-US" sz="1400" dirty="0"/>
              <a:t>people in China</a:t>
            </a:r>
          </a:p>
          <a:p>
            <a:pPr marL="628635" lvl="1" indent="-171446">
              <a:buFont typeface="Arial" panose="020B0604020202020204" pitchFamily="34" charset="0"/>
              <a:buChar char="•"/>
            </a:pPr>
            <a:r>
              <a:rPr lang="en-US" sz="1400" dirty="0"/>
              <a:t>prevention of T2D in </a:t>
            </a:r>
            <a:r>
              <a:rPr lang="en-US" sz="1400" b="1" dirty="0">
                <a:solidFill>
                  <a:srgbClr val="FF0000"/>
                </a:solidFill>
              </a:rPr>
              <a:t>44 million </a:t>
            </a:r>
            <a:r>
              <a:rPr lang="en-US" sz="1400" dirty="0"/>
              <a:t>adults </a:t>
            </a:r>
          </a:p>
          <a:p>
            <a:pPr marL="628635" lvl="1" indent="-171446">
              <a:buFont typeface="Arial" panose="020B0604020202020204" pitchFamily="34" charset="0"/>
              <a:buChar char="•"/>
            </a:pPr>
            <a:r>
              <a:rPr lang="en-US" sz="1400" dirty="0"/>
              <a:t>Prevention of CVD in </a:t>
            </a:r>
            <a:r>
              <a:rPr lang="en-US" sz="1400" b="1" dirty="0">
                <a:solidFill>
                  <a:srgbClr val="FF0000"/>
                </a:solidFill>
              </a:rPr>
              <a:t>67 million </a:t>
            </a:r>
            <a:r>
              <a:rPr lang="en-US" sz="1400" dirty="0"/>
              <a:t>adults </a:t>
            </a:r>
          </a:p>
          <a:p>
            <a:endParaRPr lang="en-US" sz="1400" dirty="0"/>
          </a:p>
          <a:p>
            <a:r>
              <a:rPr lang="en-US" sz="1400" dirty="0"/>
              <a:t>To get the simulation model, please email </a:t>
            </a:r>
          </a:p>
          <a:p>
            <a:r>
              <a:rPr lang="en-US" sz="1400" dirty="0">
                <a:hlinkClick r:id="rId5"/>
              </a:rPr>
              <a:t>paz2@cdc.gov</a:t>
            </a:r>
            <a:r>
              <a:rPr lang="en-US" sz="1400" dirty="0"/>
              <a:t> at US-CDC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2501AC-03EF-4F15-921A-F84912DACF95}"/>
              </a:ext>
            </a:extLst>
          </p:cNvPr>
          <p:cNvSpPr/>
          <p:nvPr/>
        </p:nvSpPr>
        <p:spPr>
          <a:xfrm>
            <a:off x="323655" y="646588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HK" sz="1400" dirty="0">
                <a:hlinkClick r:id="rId6"/>
              </a:rPr>
              <a:t>https://www.thelancet.com/commissions/diabetes</a:t>
            </a:r>
            <a:endParaRPr lang="en-HK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6F1927-93BB-46D1-BDAF-36850349DF01}"/>
              </a:ext>
            </a:extLst>
          </p:cNvPr>
          <p:cNvSpPr txBox="1"/>
          <p:nvPr/>
        </p:nvSpPr>
        <p:spPr>
          <a:xfrm>
            <a:off x="8939518" y="6465880"/>
            <a:ext cx="2614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Chan JC …. Gregg E. Lancet 2020  </a:t>
            </a:r>
            <a:endParaRPr lang="en-HK" sz="1400" dirty="0"/>
          </a:p>
        </p:txBody>
      </p:sp>
    </p:spTree>
    <p:extLst>
      <p:ext uri="{BB962C8B-B14F-4D97-AF65-F5344CB8AC3E}">
        <p14:creationId xmlns:p14="http://schemas.microsoft.com/office/powerpoint/2010/main" val="2313991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6 CuadroTexto"/>
          <p:cNvSpPr txBox="1">
            <a:spLocks noChangeArrowheads="1"/>
          </p:cNvSpPr>
          <p:nvPr/>
        </p:nvSpPr>
        <p:spPr bwMode="auto">
          <a:xfrm>
            <a:off x="4552950" y="1389064"/>
            <a:ext cx="54864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es-MX" altLang="es-ES" sz="2000" b="1">
                <a:solidFill>
                  <a:schemeClr val="tx1"/>
                </a:solidFill>
                <a:latin typeface="Calibri" panose="020F0502020204030204" pitchFamily="34" charset="0"/>
              </a:rPr>
              <a:t>Misión:</a:t>
            </a:r>
          </a:p>
          <a:p>
            <a:pPr eaLnBrk="1"/>
            <a:r>
              <a:rPr lang="es-MX" altLang="es-ES" sz="2000">
                <a:solidFill>
                  <a:schemeClr val="tx1"/>
                </a:solidFill>
                <a:latin typeface="Calibri" panose="020F0502020204030204" pitchFamily="34" charset="0"/>
              </a:rPr>
              <a:t>Ofrecer un catálogo de recomendaciones que, por las evidencias disponibles y por su factibilidad, pueden mitigar el impacto social causado por la diabetes</a:t>
            </a:r>
            <a:r>
              <a:rPr lang="es-ES_tradnl" altLang="es-ES" sz="200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</a:p>
          <a:p>
            <a:pPr eaLnBrk="1"/>
            <a:endParaRPr lang="es-MX" altLang="es-ES" sz="2000"/>
          </a:p>
        </p:txBody>
      </p:sp>
      <p:sp>
        <p:nvSpPr>
          <p:cNvPr id="8" name="7 CuadroTexto"/>
          <p:cNvSpPr txBox="1"/>
          <p:nvPr/>
        </p:nvSpPr>
        <p:spPr>
          <a:xfrm>
            <a:off x="479714" y="251432"/>
            <a:ext cx="6816436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s-MX" altLang="en-US" sz="2000" b="1" dirty="0">
                <a:latin typeface="Calibri" pitchFamily="34" charset="0"/>
                <a:ea typeface="Helvetica" charset="0"/>
                <a:cs typeface="Helvetica" charset="0"/>
                <a:sym typeface="Helvetica" charset="0"/>
              </a:rPr>
              <a:t>Documento de Postura de la Academia Nacional de Medicina </a:t>
            </a:r>
            <a:br>
              <a:rPr lang="es-MX" altLang="en-US" sz="2000" b="1" dirty="0">
                <a:latin typeface="Calibri" pitchFamily="34" charset="0"/>
                <a:ea typeface="Helvetica" charset="0"/>
                <a:cs typeface="Helvetica" charset="0"/>
                <a:sym typeface="Helvetica" charset="0"/>
              </a:rPr>
            </a:br>
            <a:r>
              <a:rPr lang="es-MX" altLang="en-US" sz="2000" b="1" dirty="0">
                <a:latin typeface="Calibri" pitchFamily="34" charset="0"/>
                <a:ea typeface="Helvetica" charset="0"/>
                <a:cs typeface="Helvetica" charset="0"/>
                <a:sym typeface="Helvetica" charset="0"/>
              </a:rPr>
              <a:t>“Acciones para enfrentar a la diabetes en México”</a:t>
            </a:r>
            <a:endParaRPr lang="es-MX" sz="2000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11689" y="3159126"/>
            <a:ext cx="5913437" cy="2524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b="1" dirty="0">
                <a:latin typeface="Calibri" pitchFamily="34" charset="0"/>
                <a:ea typeface="Helvetica" charset="0"/>
                <a:cs typeface="Helvetica" charset="0"/>
                <a:sym typeface="Helvetica" charset="0"/>
              </a:rPr>
              <a:t>Objetivo:</a:t>
            </a:r>
          </a:p>
          <a:p>
            <a:pPr>
              <a:defRPr/>
            </a:pPr>
            <a:r>
              <a:rPr lang="es-MX" sz="14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Identificar acciones que permita alcanzar 4 metas:</a:t>
            </a:r>
          </a:p>
          <a:p>
            <a:pPr marL="457200" indent="-457200">
              <a:defRPr/>
            </a:pPr>
            <a:r>
              <a:rPr lang="es-MX" sz="1400" dirty="0">
                <a:latin typeface="Calibri" pitchFamily="34" charset="0"/>
                <a:ea typeface="Times New Roman" pitchFamily="18" charset="0"/>
                <a:cs typeface="Arial" pitchFamily="34" charset="0"/>
                <a:sym typeface="Helvetica" charset="0"/>
              </a:rPr>
              <a:t>1.Generar un entorno favorable para la adopción de un estilo de vida saludable</a:t>
            </a:r>
          </a:p>
          <a:p>
            <a:pPr marL="457200" indent="-457200">
              <a:defRPr/>
            </a:pPr>
            <a:endParaRPr lang="es-MX" sz="1400" dirty="0">
              <a:latin typeface="Calibri" pitchFamily="34" charset="0"/>
              <a:ea typeface="Times New Roman" pitchFamily="18" charset="0"/>
              <a:cs typeface="Arial" pitchFamily="34" charset="0"/>
              <a:sym typeface="Helvetica" charset="0"/>
            </a:endParaRPr>
          </a:p>
          <a:p>
            <a:pPr>
              <a:defRPr/>
            </a:pPr>
            <a:r>
              <a:rPr lang="es-MX" sz="1400" dirty="0">
                <a:latin typeface="Calibri" pitchFamily="34" charset="0"/>
                <a:ea typeface="Times New Roman" pitchFamily="18" charset="0"/>
                <a:cs typeface="Arial" pitchFamily="34" charset="0"/>
                <a:sym typeface="Helvetica" charset="0"/>
              </a:rPr>
              <a:t>2.Disminuir el porcentaje de casos con diabetes o en riesgo de tenerla que ignoran su condición y que no llevan a cabo intervenciones para la prevención</a:t>
            </a:r>
          </a:p>
          <a:p>
            <a:pPr>
              <a:defRPr/>
            </a:pPr>
            <a:endParaRPr lang="es-MX" sz="1400" dirty="0">
              <a:latin typeface="Calibri" pitchFamily="34" charset="0"/>
              <a:ea typeface="Times New Roman" pitchFamily="18" charset="0"/>
              <a:cs typeface="Arial" pitchFamily="34" charset="0"/>
              <a:sym typeface="Helvetica" charset="0"/>
            </a:endParaRPr>
          </a:p>
          <a:p>
            <a:pPr>
              <a:defRPr/>
            </a:pPr>
            <a:r>
              <a:rPr lang="es-MX" sz="1400" dirty="0">
                <a:latin typeface="Calibri" pitchFamily="34" charset="0"/>
                <a:ea typeface="Times New Roman" pitchFamily="18" charset="0"/>
                <a:cs typeface="Arial" pitchFamily="34" charset="0"/>
                <a:sym typeface="Helvetica" charset="0"/>
              </a:rPr>
              <a:t>3. Atención con calidad para alcanzar los objetivos terapéuticos que reducen la incidencia de las complicaciones o para paliar la discapacidad</a:t>
            </a:r>
          </a:p>
          <a:p>
            <a:pPr>
              <a:defRPr/>
            </a:pPr>
            <a:endParaRPr lang="es-MX" sz="1400" dirty="0">
              <a:latin typeface="Calibri" pitchFamily="34" charset="0"/>
              <a:ea typeface="Times New Roman" pitchFamily="18" charset="0"/>
              <a:cs typeface="Arial" pitchFamily="34" charset="0"/>
              <a:sym typeface="Helvetica" charset="0"/>
            </a:endParaRPr>
          </a:p>
          <a:p>
            <a:pPr>
              <a:defRPr/>
            </a:pPr>
            <a:r>
              <a:rPr lang="es-MX" sz="1400" dirty="0">
                <a:latin typeface="Calibri" pitchFamily="34" charset="0"/>
                <a:ea typeface="Times New Roman" pitchFamily="18" charset="0"/>
                <a:cs typeface="Arial" pitchFamily="34" charset="0"/>
                <a:sym typeface="Helvetica" charset="0"/>
              </a:rPr>
              <a:t>4. Coordinación de los cambios propuestos en la atención de las ECNT</a:t>
            </a:r>
            <a:r>
              <a:rPr lang="es-MX" sz="14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</a:t>
            </a:r>
          </a:p>
        </p:txBody>
      </p:sp>
      <p:pic>
        <p:nvPicPr>
          <p:cNvPr id="7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22" y="1475281"/>
            <a:ext cx="3887788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510489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1847528" y="2051223"/>
          <a:ext cx="288032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7" name="4 CuadroTexto"/>
          <p:cNvSpPr txBox="1">
            <a:spLocks noChangeArrowheads="1"/>
          </p:cNvSpPr>
          <p:nvPr/>
        </p:nvSpPr>
        <p:spPr bwMode="auto">
          <a:xfrm>
            <a:off x="2640014" y="4211215"/>
            <a:ext cx="11402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>
                <a:solidFill>
                  <a:schemeClr val="bg1"/>
                </a:solidFill>
              </a:rPr>
              <a:t>Riesgo bajo</a:t>
            </a:r>
          </a:p>
        </p:txBody>
      </p:sp>
      <p:sp>
        <p:nvSpPr>
          <p:cNvPr id="6148" name="5 CuadroTexto"/>
          <p:cNvSpPr txBox="1">
            <a:spLocks noChangeArrowheads="1"/>
          </p:cNvSpPr>
          <p:nvPr/>
        </p:nvSpPr>
        <p:spPr bwMode="auto">
          <a:xfrm>
            <a:off x="2424113" y="4787479"/>
            <a:ext cx="15071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MX" sz="1600"/>
          </a:p>
          <a:p>
            <a:r>
              <a:rPr lang="es-MX" sz="1600"/>
              <a:t>Población total</a:t>
            </a:r>
          </a:p>
          <a:p>
            <a:r>
              <a:rPr lang="es-MX" sz="1600"/>
              <a:t>N= 112,337,000</a:t>
            </a:r>
          </a:p>
        </p:txBody>
      </p:sp>
      <p:grpSp>
        <p:nvGrpSpPr>
          <p:cNvPr id="2" name="6 Grupo"/>
          <p:cNvGrpSpPr/>
          <p:nvPr/>
        </p:nvGrpSpPr>
        <p:grpSpPr>
          <a:xfrm>
            <a:off x="5087888" y="2555279"/>
            <a:ext cx="1739474" cy="1177748"/>
            <a:chOff x="570422" y="605212"/>
            <a:chExt cx="1739474" cy="1177748"/>
          </a:xfrm>
          <a:scene3d>
            <a:camera prst="orthographicFront"/>
            <a:lightRig rig="chilly" dir="t"/>
          </a:scene3d>
        </p:grpSpPr>
        <p:sp>
          <p:nvSpPr>
            <p:cNvPr id="34" name="8 Trapecio"/>
            <p:cNvSpPr/>
            <p:nvPr/>
          </p:nvSpPr>
          <p:spPr>
            <a:xfrm>
              <a:off x="570422" y="605212"/>
              <a:ext cx="1739474" cy="1177748"/>
            </a:xfrm>
            <a:prstGeom prst="trapezoid">
              <a:avLst>
                <a:gd name="adj" fmla="val 48780"/>
              </a:avLst>
            </a:prstGeom>
            <a:solidFill>
              <a:srgbClr val="FFC000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Trapecio 4"/>
            <p:cNvSpPr/>
            <p:nvPr/>
          </p:nvSpPr>
          <p:spPr>
            <a:xfrm>
              <a:off x="874830" y="605212"/>
              <a:ext cx="1130658" cy="11777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MX" sz="1100" dirty="0"/>
            </a:p>
          </p:txBody>
        </p:sp>
      </p:grpSp>
      <p:grpSp>
        <p:nvGrpSpPr>
          <p:cNvPr id="3" name="16 Grupo"/>
          <p:cNvGrpSpPr>
            <a:grpSpLocks/>
          </p:cNvGrpSpPr>
          <p:nvPr/>
        </p:nvGrpSpPr>
        <p:grpSpPr bwMode="auto">
          <a:xfrm>
            <a:off x="5087939" y="4716041"/>
            <a:ext cx="1800225" cy="914481"/>
            <a:chOff x="3707904" y="4221088"/>
            <a:chExt cx="1800200" cy="914699"/>
          </a:xfrm>
        </p:grpSpPr>
        <p:sp>
          <p:nvSpPr>
            <p:cNvPr id="6172" name="3 CuadroTexto"/>
            <p:cNvSpPr txBox="1">
              <a:spLocks noChangeArrowheads="1"/>
            </p:cNvSpPr>
            <p:nvPr/>
          </p:nvSpPr>
          <p:spPr bwMode="auto">
            <a:xfrm>
              <a:off x="3707904" y="4221088"/>
              <a:ext cx="18002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MX" sz="1600"/>
                <a:t>Riesgo intermedio o alto</a:t>
              </a:r>
            </a:p>
          </p:txBody>
        </p:sp>
        <p:sp>
          <p:nvSpPr>
            <p:cNvPr id="6173" name="10 CuadroTexto"/>
            <p:cNvSpPr txBox="1">
              <a:spLocks noChangeArrowheads="1"/>
            </p:cNvSpPr>
            <p:nvPr/>
          </p:nvSpPr>
          <p:spPr bwMode="auto">
            <a:xfrm>
              <a:off x="3831189" y="4797152"/>
              <a:ext cx="1402929" cy="338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600"/>
                <a:t>N=31,275,156 </a:t>
              </a:r>
            </a:p>
          </p:txBody>
        </p:sp>
      </p:grpSp>
      <p:grpSp>
        <p:nvGrpSpPr>
          <p:cNvPr id="5" name="11 Grupo"/>
          <p:cNvGrpSpPr/>
          <p:nvPr/>
        </p:nvGrpSpPr>
        <p:grpSpPr>
          <a:xfrm>
            <a:off x="8040216" y="1763191"/>
            <a:ext cx="590450" cy="605212"/>
            <a:chOff x="1144934" y="0"/>
            <a:chExt cx="590450" cy="605212"/>
          </a:xfrm>
          <a:scene3d>
            <a:camera prst="orthographicFront"/>
            <a:lightRig rig="chilly" dir="t"/>
          </a:scene3d>
        </p:grpSpPr>
        <p:sp>
          <p:nvSpPr>
            <p:cNvPr id="30" name="12 Trapecio"/>
            <p:cNvSpPr/>
            <p:nvPr/>
          </p:nvSpPr>
          <p:spPr>
            <a:xfrm>
              <a:off x="1144934" y="0"/>
              <a:ext cx="590450" cy="605212"/>
            </a:xfrm>
            <a:prstGeom prst="trapezoid">
              <a:avLst>
                <a:gd name="adj" fmla="val 50000"/>
              </a:avLst>
            </a:prstGeom>
            <a:solidFill>
              <a:srgbClr val="C00000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Trapecio 4"/>
            <p:cNvSpPr/>
            <p:nvPr/>
          </p:nvSpPr>
          <p:spPr>
            <a:xfrm>
              <a:off x="1144934" y="0"/>
              <a:ext cx="590450" cy="6052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MX" sz="11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6" name="15 Grupo"/>
          <p:cNvGrpSpPr>
            <a:grpSpLocks/>
          </p:cNvGrpSpPr>
          <p:nvPr/>
        </p:nvGrpSpPr>
        <p:grpSpPr bwMode="auto">
          <a:xfrm>
            <a:off x="7824786" y="5074817"/>
            <a:ext cx="1252266" cy="554986"/>
            <a:chOff x="6300192" y="4293096"/>
            <a:chExt cx="1253014" cy="553940"/>
          </a:xfrm>
        </p:grpSpPr>
        <p:sp>
          <p:nvSpPr>
            <p:cNvPr id="6170" name="27 CuadroTexto"/>
            <p:cNvSpPr txBox="1">
              <a:spLocks noChangeArrowheads="1"/>
            </p:cNvSpPr>
            <p:nvPr/>
          </p:nvSpPr>
          <p:spPr bwMode="auto">
            <a:xfrm>
              <a:off x="6488801" y="4293096"/>
              <a:ext cx="914514" cy="337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600"/>
                <a:t>Diabetes</a:t>
              </a:r>
            </a:p>
          </p:txBody>
        </p:sp>
        <p:sp>
          <p:nvSpPr>
            <p:cNvPr id="6171" name="28 CuadroTexto"/>
            <p:cNvSpPr txBox="1">
              <a:spLocks noChangeArrowheads="1"/>
            </p:cNvSpPr>
            <p:nvPr/>
          </p:nvSpPr>
          <p:spPr bwMode="auto">
            <a:xfrm>
              <a:off x="6300192" y="4509120"/>
              <a:ext cx="1253014" cy="337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600"/>
                <a:t>N=7,300,000</a:t>
              </a:r>
            </a:p>
          </p:txBody>
        </p:sp>
      </p:grp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8040688" y="596478"/>
            <a:ext cx="2159000" cy="12001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>
              <a:defRPr/>
            </a:pPr>
            <a:r>
              <a:rPr lang="es-MX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IV. Coordinación de los cambios propuestos en la atención de las ECNT </a:t>
            </a:r>
            <a:endParaRPr lang="es-MX" sz="3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32 Grupo"/>
          <p:cNvGrpSpPr>
            <a:grpSpLocks/>
          </p:cNvGrpSpPr>
          <p:nvPr/>
        </p:nvGrpSpPr>
        <p:grpSpPr bwMode="auto">
          <a:xfrm>
            <a:off x="2135189" y="5651078"/>
            <a:ext cx="7723187" cy="730250"/>
            <a:chOff x="611560" y="5373216"/>
            <a:chExt cx="7722820" cy="729372"/>
          </a:xfrm>
        </p:grpSpPr>
        <p:sp>
          <p:nvSpPr>
            <p:cNvPr id="6166" name="23 CuadroTexto"/>
            <p:cNvSpPr txBox="1">
              <a:spLocks noChangeArrowheads="1"/>
            </p:cNvSpPr>
            <p:nvPr/>
          </p:nvSpPr>
          <p:spPr bwMode="auto">
            <a:xfrm>
              <a:off x="611560" y="5733256"/>
              <a:ext cx="7722820" cy="369332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b="1">
                  <a:solidFill>
                    <a:schemeClr val="bg1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I. Generar un entorno favorable para la adopción de un estilo de vida saludable</a:t>
              </a:r>
              <a:endParaRPr lang="es-MX" b="1">
                <a:solidFill>
                  <a:schemeClr val="bg1"/>
                </a:solidFill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25" name="24 Flecha abajo"/>
            <p:cNvSpPr/>
            <p:nvPr/>
          </p:nvSpPr>
          <p:spPr>
            <a:xfrm flipV="1">
              <a:off x="1691009" y="5373216"/>
              <a:ext cx="288911" cy="359929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>
                <a:solidFill>
                  <a:schemeClr val="bg1"/>
                </a:solidFill>
              </a:endParaRPr>
            </a:p>
          </p:txBody>
        </p:sp>
        <p:sp>
          <p:nvSpPr>
            <p:cNvPr id="26" name="25 Flecha abajo"/>
            <p:cNvSpPr/>
            <p:nvPr/>
          </p:nvSpPr>
          <p:spPr>
            <a:xfrm flipV="1">
              <a:off x="4356294" y="5373216"/>
              <a:ext cx="287324" cy="359929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>
                <a:solidFill>
                  <a:schemeClr val="bg1"/>
                </a:solidFill>
              </a:endParaRPr>
            </a:p>
          </p:txBody>
        </p:sp>
        <p:sp>
          <p:nvSpPr>
            <p:cNvPr id="27" name="26 Flecha abajo"/>
            <p:cNvSpPr/>
            <p:nvPr/>
          </p:nvSpPr>
          <p:spPr>
            <a:xfrm flipV="1">
              <a:off x="6948559" y="5373216"/>
              <a:ext cx="287323" cy="359929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31 Grupo"/>
          <p:cNvGrpSpPr>
            <a:grpSpLocks/>
          </p:cNvGrpSpPr>
          <p:nvPr/>
        </p:nvGrpSpPr>
        <p:grpSpPr bwMode="auto">
          <a:xfrm>
            <a:off x="2999657" y="872716"/>
            <a:ext cx="4536207" cy="1106474"/>
            <a:chOff x="1475227" y="306145"/>
            <a:chExt cx="4536933" cy="1106631"/>
          </a:xfrm>
        </p:grpSpPr>
        <p:sp>
          <p:nvSpPr>
            <p:cNvPr id="6163" name="20 CuadroTexto"/>
            <p:cNvSpPr txBox="1">
              <a:spLocks noChangeArrowheads="1"/>
            </p:cNvSpPr>
            <p:nvPr/>
          </p:nvSpPr>
          <p:spPr bwMode="auto">
            <a:xfrm>
              <a:off x="1475227" y="306145"/>
              <a:ext cx="4536933" cy="73876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MX" sz="1400" b="1" dirty="0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II. Disminuir el porcentaje de casos con diabetes o en riesgo de tenerla que ignoran su condición y que no llevan a cabo intervenciones para la prevención.</a:t>
              </a:r>
              <a:endParaRPr lang="es-MX" sz="1400" b="1" dirty="0"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22" name="21 Flecha abajo"/>
            <p:cNvSpPr/>
            <p:nvPr/>
          </p:nvSpPr>
          <p:spPr>
            <a:xfrm>
              <a:off x="1620432" y="1052363"/>
              <a:ext cx="287383" cy="360413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sz="1600"/>
            </a:p>
          </p:txBody>
        </p:sp>
        <p:sp>
          <p:nvSpPr>
            <p:cNvPr id="23" name="22 Flecha abajo"/>
            <p:cNvSpPr/>
            <p:nvPr/>
          </p:nvSpPr>
          <p:spPr>
            <a:xfrm>
              <a:off x="4284684" y="1052363"/>
              <a:ext cx="287383" cy="360413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sz="1600"/>
            </a:p>
          </p:txBody>
        </p:sp>
      </p:grpSp>
      <p:sp>
        <p:nvSpPr>
          <p:cNvPr id="14" name="13 CuadroTexto"/>
          <p:cNvSpPr txBox="1"/>
          <p:nvPr/>
        </p:nvSpPr>
        <p:spPr>
          <a:xfrm>
            <a:off x="7464425" y="2684041"/>
            <a:ext cx="2376488" cy="23082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MX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III. Atención con calidad para alcanzar los objetivos terapéuticos que reducen la incidencia de las complicaciones o paliar la discapacidad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15" name="14 Flecha abajo"/>
          <p:cNvSpPr/>
          <p:nvPr/>
        </p:nvSpPr>
        <p:spPr>
          <a:xfrm flipV="1">
            <a:off x="8183564" y="2425278"/>
            <a:ext cx="288925" cy="360362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600"/>
          </a:p>
        </p:txBody>
      </p:sp>
      <p:sp>
        <p:nvSpPr>
          <p:cNvPr id="16" name="15 Flecha abajo"/>
          <p:cNvSpPr/>
          <p:nvPr/>
        </p:nvSpPr>
        <p:spPr>
          <a:xfrm rot="16200000" flipV="1">
            <a:off x="7177089" y="2842791"/>
            <a:ext cx="287337" cy="360363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600"/>
          </a:p>
        </p:txBody>
      </p:sp>
      <p:sp>
        <p:nvSpPr>
          <p:cNvPr id="17" name="16 Flecha abajo"/>
          <p:cNvSpPr/>
          <p:nvPr/>
        </p:nvSpPr>
        <p:spPr>
          <a:xfrm rot="16200000" flipV="1">
            <a:off x="7716045" y="1006847"/>
            <a:ext cx="288925" cy="360363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600"/>
          </a:p>
        </p:txBody>
      </p:sp>
      <p:sp>
        <p:nvSpPr>
          <p:cNvPr id="18" name="17 Flecha abajo"/>
          <p:cNvSpPr/>
          <p:nvPr/>
        </p:nvSpPr>
        <p:spPr>
          <a:xfrm>
            <a:off x="9409114" y="1806153"/>
            <a:ext cx="287337" cy="360362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600"/>
          </a:p>
        </p:txBody>
      </p:sp>
      <p:sp>
        <p:nvSpPr>
          <p:cNvPr id="19" name="18 Rectángulo"/>
          <p:cNvSpPr/>
          <p:nvPr/>
        </p:nvSpPr>
        <p:spPr>
          <a:xfrm>
            <a:off x="10128250" y="1547390"/>
            <a:ext cx="71438" cy="4679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600"/>
          </a:p>
        </p:txBody>
      </p:sp>
      <p:sp>
        <p:nvSpPr>
          <p:cNvPr id="20" name="19 Flecha abajo"/>
          <p:cNvSpPr/>
          <p:nvPr/>
        </p:nvSpPr>
        <p:spPr>
          <a:xfrm rot="16200000" flipV="1">
            <a:off x="9875839" y="5976516"/>
            <a:ext cx="288925" cy="358775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600"/>
          </a:p>
        </p:txBody>
      </p:sp>
      <p:sp>
        <p:nvSpPr>
          <p:cNvPr id="36" name="35 CuadroTexto"/>
          <p:cNvSpPr txBox="1"/>
          <p:nvPr/>
        </p:nvSpPr>
        <p:spPr>
          <a:xfrm>
            <a:off x="2988040" y="35936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Conclusiones</a:t>
            </a:r>
          </a:p>
        </p:txBody>
      </p:sp>
      <p:pic>
        <p:nvPicPr>
          <p:cNvPr id="39" name="Imagen 3" descr="LOGOINCMNSZ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03512" y="333264"/>
            <a:ext cx="127116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9835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ítulo 1"/>
          <p:cNvSpPr>
            <a:spLocks noGrp="1"/>
          </p:cNvSpPr>
          <p:nvPr>
            <p:ph type="title"/>
          </p:nvPr>
        </p:nvSpPr>
        <p:spPr>
          <a:xfrm>
            <a:off x="746880" y="152401"/>
            <a:ext cx="3166307" cy="49212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>
              <a:defRPr/>
            </a:pPr>
            <a:r>
              <a:rPr lang="es-ES" altLang="en-US" sz="3733" dirty="0">
                <a:latin typeface="Calibri" pitchFamily="34" charset="0"/>
                <a:sym typeface="Helvetica" charset="0"/>
              </a:rPr>
              <a:t>Conclusiones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 bwMode="auto">
          <a:xfrm>
            <a:off x="4437060" y="496614"/>
            <a:ext cx="7408483" cy="51918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indent="0">
              <a:buNone/>
            </a:pPr>
            <a:r>
              <a:rPr lang="es-ES_tradnl" altLang="en-US" b="1" dirty="0">
                <a:solidFill>
                  <a:schemeClr val="tx1"/>
                </a:solidFill>
              </a:rPr>
              <a:t>La prevención de las enfermedades metabólicas debe ser una meta prioritaria en los “Planes Nacionales de Salud</a:t>
            </a:r>
            <a:r>
              <a:rPr lang="es-ES_tradnl" altLang="en-US" dirty="0">
                <a:solidFill>
                  <a:schemeClr val="tx1"/>
                </a:solidFill>
              </a:rPr>
              <a:t>”</a:t>
            </a:r>
          </a:p>
          <a:p>
            <a:pPr marL="0" indent="0">
              <a:buNone/>
            </a:pPr>
            <a:r>
              <a:rPr lang="es-ES_tradnl" altLang="en-US" dirty="0">
                <a:solidFill>
                  <a:schemeClr val="tx1"/>
                </a:solidFill>
              </a:rPr>
              <a:t>Se requiere de:</a:t>
            </a:r>
          </a:p>
          <a:p>
            <a:pPr marL="0" indent="0">
              <a:buNone/>
            </a:pPr>
            <a:r>
              <a:rPr lang="es-ES_tradnl" altLang="en-US" dirty="0">
                <a:solidFill>
                  <a:schemeClr val="tx1"/>
                </a:solidFill>
              </a:rPr>
              <a:t>Pasar de la acciones individuales a la conjunción de esfuerzos</a:t>
            </a:r>
          </a:p>
          <a:p>
            <a:pPr marL="0" indent="0">
              <a:buNone/>
            </a:pPr>
            <a:r>
              <a:rPr lang="es-ES_tradnl" altLang="en-US" dirty="0">
                <a:solidFill>
                  <a:schemeClr val="tx1"/>
                </a:solidFill>
              </a:rPr>
              <a:t>Trasladar la investigación en políticas públicas</a:t>
            </a:r>
          </a:p>
          <a:p>
            <a:pPr algn="l"/>
            <a:endParaRPr lang="es-ES_tradnl" alt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_tradnl" altLang="en-US" b="1" dirty="0"/>
              <a:t>El congreso puede ser el garante que las políticas públicas se basen en evidencia científica y tengan el presupuesto requerido.</a:t>
            </a:r>
          </a:p>
          <a:p>
            <a:pPr marL="0" indent="0">
              <a:buNone/>
            </a:pPr>
            <a:r>
              <a:rPr lang="es-ES_tradnl" altLang="en-US" b="1" dirty="0">
                <a:solidFill>
                  <a:schemeClr val="tx1"/>
                </a:solidFill>
              </a:rPr>
              <a:t>Además puede ser el motor para generar la evidencia requerida para mejorar las políticas públicas</a:t>
            </a:r>
          </a:p>
          <a:p>
            <a:pPr algn="l"/>
            <a:endParaRPr lang="es-ES_tradnl" altLang="en-US" dirty="0">
              <a:solidFill>
                <a:schemeClr val="tx1"/>
              </a:solidFill>
            </a:endParaRPr>
          </a:p>
          <a:p>
            <a:pPr algn="l"/>
            <a:endParaRPr lang="es-ES_tradnl" altLang="en-US" sz="1600" dirty="0"/>
          </a:p>
        </p:txBody>
      </p:sp>
      <p:grpSp>
        <p:nvGrpSpPr>
          <p:cNvPr id="45060" name="18 Grupo"/>
          <p:cNvGrpSpPr>
            <a:grpSpLocks/>
          </p:cNvGrpSpPr>
          <p:nvPr/>
        </p:nvGrpSpPr>
        <p:grpSpPr bwMode="auto">
          <a:xfrm>
            <a:off x="627061" y="1223963"/>
            <a:ext cx="4419603" cy="4641922"/>
            <a:chOff x="4924425" y="323850"/>
            <a:chExt cx="4419602" cy="4642497"/>
          </a:xfrm>
        </p:grpSpPr>
        <p:graphicFrame>
          <p:nvGraphicFramePr>
            <p:cNvPr id="5" name="4 Diagrama"/>
            <p:cNvGraphicFramePr/>
            <p:nvPr/>
          </p:nvGraphicFramePr>
          <p:xfrm>
            <a:off x="4924425" y="558800"/>
            <a:ext cx="3648075" cy="35941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45062" name="5 CuadroTexto"/>
            <p:cNvSpPr txBox="1">
              <a:spLocks noChangeArrowheads="1"/>
            </p:cNvSpPr>
            <p:nvPr/>
          </p:nvSpPr>
          <p:spPr bwMode="auto">
            <a:xfrm>
              <a:off x="6391275" y="323850"/>
              <a:ext cx="777136" cy="277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9pPr>
            </a:lstStyle>
            <a:p>
              <a:pPr eaLnBrk="1"/>
              <a:r>
                <a:rPr lang="es-MX" altLang="en-US">
                  <a:latin typeface="Calibri" panose="020F0502020204030204" pitchFamily="34" charset="0"/>
                </a:rPr>
                <a:t>Liderazgo</a:t>
              </a:r>
            </a:p>
          </p:txBody>
        </p:sp>
        <p:sp>
          <p:nvSpPr>
            <p:cNvPr id="45063" name="6 CuadroTexto"/>
            <p:cNvSpPr txBox="1">
              <a:spLocks noChangeArrowheads="1"/>
            </p:cNvSpPr>
            <p:nvPr/>
          </p:nvSpPr>
          <p:spPr bwMode="auto">
            <a:xfrm>
              <a:off x="6877047" y="581025"/>
              <a:ext cx="1714502" cy="461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9pPr>
            </a:lstStyle>
            <a:p>
              <a:pPr eaLnBrk="1"/>
              <a:r>
                <a:rPr lang="es-MX" altLang="en-US">
                  <a:latin typeface="Calibri" panose="020F0502020204030204" pitchFamily="34" charset="0"/>
                </a:rPr>
                <a:t>Comité multisectorial de alto nivel</a:t>
              </a:r>
            </a:p>
          </p:txBody>
        </p:sp>
        <p:sp>
          <p:nvSpPr>
            <p:cNvPr id="45064" name="7 CuadroTexto"/>
            <p:cNvSpPr txBox="1">
              <a:spLocks noChangeArrowheads="1"/>
            </p:cNvSpPr>
            <p:nvPr/>
          </p:nvSpPr>
          <p:spPr bwMode="auto">
            <a:xfrm>
              <a:off x="6991347" y="1000124"/>
              <a:ext cx="1714502" cy="277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9pPr>
            </a:lstStyle>
            <a:p>
              <a:pPr eaLnBrk="1"/>
              <a:r>
                <a:rPr lang="es-MX" altLang="en-US">
                  <a:latin typeface="Calibri" panose="020F0502020204030204" pitchFamily="34" charset="0"/>
                </a:rPr>
                <a:t>Centro coordinador</a:t>
              </a:r>
            </a:p>
          </p:txBody>
        </p:sp>
        <p:sp>
          <p:nvSpPr>
            <p:cNvPr id="45065" name="8 CuadroTexto"/>
            <p:cNvSpPr txBox="1">
              <a:spLocks noChangeArrowheads="1"/>
            </p:cNvSpPr>
            <p:nvPr/>
          </p:nvSpPr>
          <p:spPr bwMode="auto">
            <a:xfrm>
              <a:off x="7172325" y="1257300"/>
              <a:ext cx="1714502" cy="277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9pPr>
            </a:lstStyle>
            <a:p>
              <a:pPr eaLnBrk="1"/>
              <a:r>
                <a:rPr lang="es-MX" altLang="en-US">
                  <a:latin typeface="Calibri" panose="020F0502020204030204" pitchFamily="34" charset="0"/>
                </a:rPr>
                <a:t>Alianzas </a:t>
              </a:r>
            </a:p>
          </p:txBody>
        </p:sp>
        <p:sp>
          <p:nvSpPr>
            <p:cNvPr id="45066" name="9 CuadroTexto"/>
            <p:cNvSpPr txBox="1">
              <a:spLocks noChangeArrowheads="1"/>
            </p:cNvSpPr>
            <p:nvPr/>
          </p:nvSpPr>
          <p:spPr bwMode="auto">
            <a:xfrm>
              <a:off x="7315198" y="1514475"/>
              <a:ext cx="1714502" cy="277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9pPr>
            </a:lstStyle>
            <a:p>
              <a:pPr eaLnBrk="1"/>
              <a:r>
                <a:rPr lang="es-MX" altLang="en-US">
                  <a:latin typeface="Calibri" panose="020F0502020204030204" pitchFamily="34" charset="0"/>
                </a:rPr>
                <a:t>Estrategia nacional</a:t>
              </a:r>
            </a:p>
          </p:txBody>
        </p:sp>
        <p:sp>
          <p:nvSpPr>
            <p:cNvPr id="45068" name="11 CuadroTexto"/>
            <p:cNvSpPr txBox="1">
              <a:spLocks noChangeArrowheads="1"/>
            </p:cNvSpPr>
            <p:nvPr/>
          </p:nvSpPr>
          <p:spPr bwMode="auto">
            <a:xfrm>
              <a:off x="5905498" y="1514475"/>
              <a:ext cx="1733552" cy="83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9pPr>
            </a:lstStyle>
            <a:p>
              <a:pPr algn="ctr" eaLnBrk="1"/>
              <a:r>
                <a:rPr lang="es-MX" altLang="en-US" dirty="0">
                  <a:solidFill>
                    <a:schemeClr val="bg1"/>
                  </a:solidFill>
                  <a:latin typeface="Calibri" panose="020F0502020204030204" pitchFamily="34" charset="0"/>
                </a:rPr>
                <a:t>Herramientas</a:t>
              </a:r>
            </a:p>
            <a:p>
              <a:pPr algn="ctr" eaLnBrk="1"/>
              <a:r>
                <a:rPr lang="es-MX" altLang="en-US" dirty="0">
                  <a:solidFill>
                    <a:schemeClr val="bg1"/>
                  </a:solidFill>
                  <a:latin typeface="Calibri" panose="020F0502020204030204" pitchFamily="34" charset="0"/>
                </a:rPr>
                <a:t>Portafolios</a:t>
              </a:r>
            </a:p>
            <a:p>
              <a:pPr algn="ctr" eaLnBrk="1"/>
              <a:r>
                <a:rPr lang="es-MX" altLang="en-US" dirty="0">
                  <a:solidFill>
                    <a:schemeClr val="bg1"/>
                  </a:solidFill>
                  <a:latin typeface="Calibri" panose="020F0502020204030204" pitchFamily="34" charset="0"/>
                </a:rPr>
                <a:t>Estrategias  para el empoderamiento </a:t>
              </a:r>
            </a:p>
          </p:txBody>
        </p:sp>
        <p:sp>
          <p:nvSpPr>
            <p:cNvPr id="45069" name="12 CuadroTexto"/>
            <p:cNvSpPr txBox="1">
              <a:spLocks noChangeArrowheads="1"/>
            </p:cNvSpPr>
            <p:nvPr/>
          </p:nvSpPr>
          <p:spPr bwMode="auto">
            <a:xfrm>
              <a:off x="7629525" y="2000250"/>
              <a:ext cx="1714502" cy="461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9pPr>
            </a:lstStyle>
            <a:p>
              <a:pPr eaLnBrk="1"/>
              <a:r>
                <a:rPr lang="es-MX" altLang="en-US">
                  <a:latin typeface="Calibri" panose="020F0502020204030204" pitchFamily="34" charset="0"/>
                </a:rPr>
                <a:t>Coordinación y adaptación</a:t>
              </a:r>
            </a:p>
          </p:txBody>
        </p:sp>
        <p:sp>
          <p:nvSpPr>
            <p:cNvPr id="45070" name="13 CuadroTexto"/>
            <p:cNvSpPr txBox="1">
              <a:spLocks noChangeArrowheads="1"/>
            </p:cNvSpPr>
            <p:nvPr/>
          </p:nvSpPr>
          <p:spPr bwMode="auto">
            <a:xfrm>
              <a:off x="5048248" y="3448050"/>
              <a:ext cx="1466852" cy="646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9pPr>
            </a:lstStyle>
            <a:p>
              <a:pPr algn="ctr" eaLnBrk="1"/>
              <a:r>
                <a:rPr lang="es-MX" altLang="en-US" dirty="0">
                  <a:solidFill>
                    <a:schemeClr val="bg1"/>
                  </a:solidFill>
                  <a:latin typeface="Calibri" panose="020F0502020204030204" pitchFamily="34" charset="0"/>
                </a:rPr>
                <a:t>Comunidades  informadas y proactivas</a:t>
              </a:r>
            </a:p>
          </p:txBody>
        </p:sp>
        <p:sp>
          <p:nvSpPr>
            <p:cNvPr id="45071" name="14 CuadroTexto"/>
            <p:cNvSpPr txBox="1">
              <a:spLocks noChangeArrowheads="1"/>
            </p:cNvSpPr>
            <p:nvPr/>
          </p:nvSpPr>
          <p:spPr bwMode="auto">
            <a:xfrm>
              <a:off x="6019798" y="2476501"/>
              <a:ext cx="1466852" cy="646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9pPr>
            </a:lstStyle>
            <a:p>
              <a:pPr algn="ctr" eaLnBrk="1"/>
              <a:r>
                <a:rPr lang="es-MX" altLang="en-US" dirty="0">
                  <a:solidFill>
                    <a:schemeClr val="bg1"/>
                  </a:solidFill>
                  <a:latin typeface="Calibri" panose="020F0502020204030204" pitchFamily="34" charset="0"/>
                </a:rPr>
                <a:t>Prestadores de servicio capacitados y organizados</a:t>
              </a:r>
            </a:p>
          </p:txBody>
        </p:sp>
        <p:sp>
          <p:nvSpPr>
            <p:cNvPr id="45072" name="15 CuadroTexto"/>
            <p:cNvSpPr txBox="1">
              <a:spLocks noChangeArrowheads="1"/>
            </p:cNvSpPr>
            <p:nvPr/>
          </p:nvSpPr>
          <p:spPr bwMode="auto">
            <a:xfrm>
              <a:off x="7086599" y="3009900"/>
              <a:ext cx="1123950" cy="1200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9pPr>
            </a:lstStyle>
            <a:p>
              <a:pPr algn="ctr" eaLnBrk="1"/>
              <a:r>
                <a:rPr lang="es-MX" altLang="en-US" dirty="0">
                  <a:solidFill>
                    <a:schemeClr val="bg1"/>
                  </a:solidFill>
                  <a:latin typeface="Calibri" panose="020F0502020204030204" pitchFamily="34" charset="0"/>
                </a:rPr>
                <a:t>Pacientes y  familias  empoderados para hacerse cargo de su condición</a:t>
              </a:r>
            </a:p>
          </p:txBody>
        </p:sp>
        <p:sp>
          <p:nvSpPr>
            <p:cNvPr id="45073" name="16 CuadroTexto"/>
            <p:cNvSpPr txBox="1">
              <a:spLocks noChangeArrowheads="1"/>
            </p:cNvSpPr>
            <p:nvPr/>
          </p:nvSpPr>
          <p:spPr bwMode="auto">
            <a:xfrm>
              <a:off x="7429498" y="1743075"/>
              <a:ext cx="1714502" cy="277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9pPr>
            </a:lstStyle>
            <a:p>
              <a:pPr eaLnBrk="1"/>
              <a:r>
                <a:rPr lang="es-MX" altLang="en-US">
                  <a:latin typeface="Calibri" panose="020F0502020204030204" pitchFamily="34" charset="0"/>
                </a:rPr>
                <a:t>Financiamiento</a:t>
              </a:r>
            </a:p>
          </p:txBody>
        </p:sp>
        <p:sp>
          <p:nvSpPr>
            <p:cNvPr id="45074" name="17 CuadroTexto"/>
            <p:cNvSpPr txBox="1">
              <a:spLocks noChangeArrowheads="1"/>
            </p:cNvSpPr>
            <p:nvPr/>
          </p:nvSpPr>
          <p:spPr bwMode="auto">
            <a:xfrm>
              <a:off x="5010150" y="4381500"/>
              <a:ext cx="3524250" cy="584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9pPr>
            </a:lstStyle>
            <a:p>
              <a:pPr algn="ctr" eaLnBrk="1"/>
              <a:r>
                <a:rPr lang="es-MX" altLang="en-US" sz="1600">
                  <a:latin typeface="Calibri" panose="020F0502020204030204" pitchFamily="34" charset="0"/>
                </a:rPr>
                <a:t>Reducción del costo social y económico de la diabetes</a:t>
              </a:r>
            </a:p>
          </p:txBody>
        </p:sp>
      </p:grpSp>
      <p:pic>
        <p:nvPicPr>
          <p:cNvPr id="19" name="Imagen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72" y="5642598"/>
            <a:ext cx="1113494" cy="111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79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junto de ilustración de salud innovadora. concepto de tratamiento de la medicina moderna, experto, diagnóstico. entorno virtual en el hospital. una idea de innovación clínica Vector Premium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2" y="1434662"/>
            <a:ext cx="6583878" cy="400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29145" y="132767"/>
            <a:ext cx="11453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Incorporación del conocimiento en el diseño e implementación de las políticas públicas relacionadas a la salud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765127" y="5238782"/>
            <a:ext cx="2049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Consorcios sobre datos genéticos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-104642" y="5238782"/>
            <a:ext cx="2049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Medicina personalizada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159671" y="3013557"/>
            <a:ext cx="2049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Nuevos medicamentos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3062" y="3013557"/>
            <a:ext cx="2049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Nuevas </a:t>
            </a:r>
          </a:p>
          <a:p>
            <a:pPr algn="ctr"/>
            <a:r>
              <a:rPr lang="es-MX" b="1" dirty="0"/>
              <a:t>tecnologías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556187" y="3013557"/>
            <a:ext cx="2049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Bases de datos nacionales y de sistemas de salud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765127" y="3013557"/>
            <a:ext cx="2049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Carga global de la enfermedad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159671" y="5180183"/>
            <a:ext cx="2049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Documentos </a:t>
            </a:r>
            <a:r>
              <a:rPr lang="es-MX" b="1" dirty="0" err="1"/>
              <a:t>Lancet</a:t>
            </a:r>
            <a:endParaRPr lang="es-MX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607000" y="5192615"/>
            <a:ext cx="2049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err="1"/>
              <a:t>Guias</a:t>
            </a:r>
            <a:r>
              <a:rPr lang="es-MX" b="1" dirty="0"/>
              <a:t> de practica clínica basadas en la mejor evidencia existente</a:t>
            </a:r>
          </a:p>
        </p:txBody>
      </p:sp>
      <p:sp>
        <p:nvSpPr>
          <p:cNvPr id="4" name="Flecha derecha 3"/>
          <p:cNvSpPr/>
          <p:nvPr/>
        </p:nvSpPr>
        <p:spPr>
          <a:xfrm>
            <a:off x="6646940" y="3659888"/>
            <a:ext cx="1180639" cy="4470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4149" y="743267"/>
            <a:ext cx="3983461" cy="583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81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6" y="1880210"/>
            <a:ext cx="5376232" cy="2859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175" y="1572433"/>
            <a:ext cx="5983383" cy="33589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49716" y="77593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67" b="1" dirty="0" err="1">
                <a:latin typeface="+mn-lt"/>
              </a:rPr>
              <a:t>Principales</a:t>
            </a:r>
            <a:r>
              <a:rPr lang="en-US" sz="4267" b="1" dirty="0">
                <a:latin typeface="+mn-lt"/>
              </a:rPr>
              <a:t> </a:t>
            </a:r>
            <a:r>
              <a:rPr lang="en-US" sz="4267" b="1" dirty="0" err="1">
                <a:latin typeface="+mn-lt"/>
              </a:rPr>
              <a:t>causas</a:t>
            </a:r>
            <a:r>
              <a:rPr lang="en-US" sz="4267" b="1" dirty="0">
                <a:latin typeface="+mn-lt"/>
              </a:rPr>
              <a:t> de </a:t>
            </a:r>
            <a:r>
              <a:rPr lang="en-US" sz="4267" b="1" dirty="0" err="1">
                <a:latin typeface="+mn-lt"/>
              </a:rPr>
              <a:t>muerte</a:t>
            </a:r>
            <a:r>
              <a:rPr lang="en-US" sz="4267" b="1" dirty="0">
                <a:latin typeface="+mn-lt"/>
              </a:rPr>
              <a:t> </a:t>
            </a:r>
            <a:r>
              <a:rPr lang="en-US" sz="4267" b="1" dirty="0" err="1">
                <a:latin typeface="+mn-lt"/>
              </a:rPr>
              <a:t>en</a:t>
            </a:r>
            <a:r>
              <a:rPr lang="en-US" sz="4267" b="1" dirty="0">
                <a:latin typeface="+mn-lt"/>
              </a:rPr>
              <a:t> México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066311" y="934847"/>
            <a:ext cx="1677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/>
              <a:t>Diabetes</a:t>
            </a:r>
            <a:endParaRPr lang="en-US" sz="32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8336287" y="956879"/>
            <a:ext cx="2314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/>
              <a:t>Cardiopatías</a:t>
            </a:r>
            <a:endParaRPr lang="en-US" sz="32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8894014" y="5043278"/>
            <a:ext cx="1263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/>
              <a:t>2019 </a:t>
            </a:r>
          </a:p>
          <a:p>
            <a:pPr algn="ctr"/>
            <a:r>
              <a:rPr lang="es-ES" sz="2400" dirty="0"/>
              <a:t>156,041 </a:t>
            </a:r>
            <a:endParaRPr lang="en-US" sz="2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2408751" y="4968431"/>
            <a:ext cx="1263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/>
              <a:t>2019 </a:t>
            </a:r>
          </a:p>
          <a:p>
            <a:pPr algn="ctr"/>
            <a:r>
              <a:rPr lang="es-ES" sz="2400" dirty="0"/>
              <a:t>104,354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9149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76869"/>
            <a:ext cx="11064765" cy="1143000"/>
          </a:xfrm>
        </p:spPr>
        <p:txBody>
          <a:bodyPr>
            <a:noAutofit/>
          </a:bodyPr>
          <a:lstStyle/>
          <a:p>
            <a:r>
              <a:rPr lang="es-MX" sz="2800" b="1" dirty="0">
                <a:latin typeface="+mn-lt"/>
              </a:rPr>
              <a:t>La disminución de las tasas de mortalidad en la diabetes en algunos países significa oportunidades para cambios en otras latitudes</a:t>
            </a:r>
            <a:endParaRPr lang="en-US" sz="2800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013" t="30908" r="38251" b="18030"/>
          <a:stretch/>
        </p:blipFill>
        <p:spPr>
          <a:xfrm>
            <a:off x="1480080" y="1451728"/>
            <a:ext cx="9476936" cy="50630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C2AE99-1F64-4219-AF07-B3156935D7BE}"/>
              </a:ext>
            </a:extLst>
          </p:cNvPr>
          <p:cNvSpPr/>
          <p:nvPr/>
        </p:nvSpPr>
        <p:spPr>
          <a:xfrm>
            <a:off x="323655" y="646588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HK" sz="1400" dirty="0">
                <a:hlinkClick r:id="rId3"/>
              </a:rPr>
              <a:t>https://www.thelancet.com/commissions/diabetes</a:t>
            </a:r>
            <a:endParaRPr lang="en-HK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5E4101-4652-46E3-9F3B-6A58BCDFE8A8}"/>
              </a:ext>
            </a:extLst>
          </p:cNvPr>
          <p:cNvSpPr txBox="1"/>
          <p:nvPr/>
        </p:nvSpPr>
        <p:spPr>
          <a:xfrm>
            <a:off x="8939518" y="6465880"/>
            <a:ext cx="2614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Chan JC …. Gregg E. Lancet 2020  </a:t>
            </a:r>
            <a:endParaRPr lang="en-HK" sz="1400" dirty="0"/>
          </a:p>
        </p:txBody>
      </p:sp>
    </p:spTree>
    <p:extLst>
      <p:ext uri="{BB962C8B-B14F-4D97-AF65-F5344CB8AC3E}">
        <p14:creationId xmlns:p14="http://schemas.microsoft.com/office/powerpoint/2010/main" val="3084977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Lancet Commission on Diabetes </a:t>
            </a:r>
            <a:br>
              <a:rPr lang="en-US" b="1" dirty="0"/>
            </a:br>
            <a:r>
              <a:rPr lang="en-US" b="1" dirty="0"/>
              <a:t>14/11/2020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932" t="33510" r="9167" b="5529"/>
          <a:stretch/>
        </p:blipFill>
        <p:spPr>
          <a:xfrm>
            <a:off x="665873" y="1603718"/>
            <a:ext cx="10916529" cy="44594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93367" y="6027005"/>
            <a:ext cx="4302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>
                <a:hlinkClick r:id="rId3"/>
              </a:rPr>
              <a:t>www.thelancet.com/commissions/diabetes</a:t>
            </a:r>
            <a:r>
              <a:rPr lang="en-GB" dirty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243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325B6-D8A0-4A85-87A6-1BE730269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752"/>
            <a:ext cx="10515600" cy="1325563"/>
          </a:xfrm>
        </p:spPr>
        <p:txBody>
          <a:bodyPr>
            <a:noAutofit/>
          </a:bodyPr>
          <a:lstStyle/>
          <a:p>
            <a:r>
              <a:rPr lang="es-MX" sz="3200" b="1" dirty="0">
                <a:latin typeface="+mn-lt"/>
              </a:rPr>
              <a:t>Estrategias basadas en la evidencia en la diabetes tipo 2 basadas en décadas de investigación</a:t>
            </a:r>
            <a:endParaRPr lang="en-HK" sz="32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426EF-8146-47A9-9C7B-3193AC29B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65256"/>
            <a:ext cx="10972800" cy="4525963"/>
          </a:xfrm>
        </p:spPr>
        <p:txBody>
          <a:bodyPr>
            <a:normAutofit fontScale="40000" lnSpcReduction="20000"/>
          </a:bodyPr>
          <a:lstStyle/>
          <a:p>
            <a:r>
              <a:rPr lang="es-MX" sz="5900" dirty="0"/>
              <a:t>Reducir la HbA1c en un 0,9%, la presión sistólica en 10 </a:t>
            </a:r>
            <a:r>
              <a:rPr lang="es-MX" sz="5900" dirty="0" err="1"/>
              <a:t>mmHg</a:t>
            </a:r>
            <a:r>
              <a:rPr lang="es-MX" sz="5900" dirty="0"/>
              <a:t>, el LDL-C en 38 </a:t>
            </a:r>
            <a:r>
              <a:rPr lang="es-MX" sz="5900" dirty="0" err="1"/>
              <a:t>mgdl</a:t>
            </a:r>
            <a:r>
              <a:rPr lang="es-MX" sz="5900" dirty="0"/>
              <a:t> o una combinación de los tres, disminuye el riesgo de muerte cardiovascular, muerte por cualquier causa o ambas, en un 10-20% en pacientes con diabetes</a:t>
            </a:r>
          </a:p>
          <a:p>
            <a:r>
              <a:rPr lang="es-MX" sz="5900" dirty="0"/>
              <a:t>La reducción de múltiples factores de riesgo, el uso de estatinas e inhibidores del sistema renina-angiotensina (RAS) reducen los eventos renales y cardiovasculares en un 20-40% en personas con diabetes</a:t>
            </a:r>
          </a:p>
          <a:p>
            <a:r>
              <a:rPr lang="es-MX" sz="5900" dirty="0"/>
              <a:t>La atención integrada basada en equipos y basada en datos, a través de la reorganización de la atención, reduce las enfermedades cardiovasculares y la muerte por cualquier causa en pacientes con diabetes tipo 2 en un 20-60% </a:t>
            </a:r>
          </a:p>
          <a:p>
            <a:r>
              <a:rPr lang="es-MX" sz="5900" dirty="0"/>
              <a:t>La reducción de sostenida de peso en pacientes obesos con DM2 con menos de 6 años de enfermedad puede inducir la remisión de la diabetes tipo 2 hasta por  2 años </a:t>
            </a:r>
          </a:p>
          <a:p>
            <a:r>
              <a:rPr lang="es-MX" sz="5900" dirty="0"/>
              <a:t>La intervención estructurada en el estilo de vida y el uso de </a:t>
            </a:r>
            <a:r>
              <a:rPr lang="es-MX" sz="5900" dirty="0" err="1"/>
              <a:t>metformina</a:t>
            </a:r>
            <a:r>
              <a:rPr lang="es-MX" sz="5900" dirty="0"/>
              <a:t> pueden prevenir o retrasar la diabetes tipo 2 en personas con intolerancia a la glucosa entre un 30% y un 50%. </a:t>
            </a:r>
          </a:p>
          <a:p>
            <a:endParaRPr lang="en-HK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F25983-C303-4D89-91DD-79D4C050A90B}"/>
              </a:ext>
            </a:extLst>
          </p:cNvPr>
          <p:cNvSpPr/>
          <p:nvPr/>
        </p:nvSpPr>
        <p:spPr>
          <a:xfrm>
            <a:off x="323655" y="646588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HK" sz="1400" dirty="0">
                <a:hlinkClick r:id="rId2"/>
              </a:rPr>
              <a:t>https://www.thelancet.com/commissions/diabetes</a:t>
            </a:r>
            <a:endParaRPr lang="en-HK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E63969-D3E9-41D3-941E-A11A648A78FA}"/>
              </a:ext>
            </a:extLst>
          </p:cNvPr>
          <p:cNvSpPr txBox="1"/>
          <p:nvPr/>
        </p:nvSpPr>
        <p:spPr>
          <a:xfrm>
            <a:off x="8939518" y="6465880"/>
            <a:ext cx="2614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Chan JC …. Gregg E. Lancet 2020  </a:t>
            </a:r>
            <a:endParaRPr lang="en-HK" sz="1400" dirty="0"/>
          </a:p>
        </p:txBody>
      </p:sp>
    </p:spTree>
    <p:extLst>
      <p:ext uri="{BB962C8B-B14F-4D97-AF65-F5344CB8AC3E}">
        <p14:creationId xmlns:p14="http://schemas.microsoft.com/office/powerpoint/2010/main" val="3280125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71081"/>
            <a:ext cx="10473559" cy="1143000"/>
          </a:xfrm>
        </p:spPr>
        <p:txBody>
          <a:bodyPr>
            <a:noAutofit/>
          </a:bodyPr>
          <a:lstStyle/>
          <a:p>
            <a:r>
              <a:rPr lang="es-MX" sz="2400" b="1" dirty="0">
                <a:latin typeface="+mn-lt"/>
              </a:rPr>
              <a:t>Reducir la presión arterial y el colesterol LDL puede prevenir millones de muertes en los 10 principales países de ingresos bajos y medianos con mayor carga de morbilidad</a:t>
            </a:r>
            <a:endParaRPr lang="en-US" sz="2000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4234" t="33702" r="29493" b="10144"/>
          <a:stretch/>
        </p:blipFill>
        <p:spPr>
          <a:xfrm>
            <a:off x="366177" y="1279659"/>
            <a:ext cx="4261355" cy="51206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135" t="31232" r="45710" b="13991"/>
          <a:stretch/>
        </p:blipFill>
        <p:spPr>
          <a:xfrm>
            <a:off x="4627533" y="1591273"/>
            <a:ext cx="6954868" cy="47434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8C4850-9787-4A2E-825C-F20074CB824C}"/>
              </a:ext>
            </a:extLst>
          </p:cNvPr>
          <p:cNvSpPr/>
          <p:nvPr/>
        </p:nvSpPr>
        <p:spPr>
          <a:xfrm>
            <a:off x="323655" y="646588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HK" sz="1400" dirty="0">
                <a:hlinkClick r:id="rId4"/>
              </a:rPr>
              <a:t>https://www.thelancet.com/commissions/diabetes</a:t>
            </a:r>
            <a:endParaRPr lang="en-HK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687024-E07A-476C-8E92-945A043153C5}"/>
              </a:ext>
            </a:extLst>
          </p:cNvPr>
          <p:cNvSpPr txBox="1"/>
          <p:nvPr/>
        </p:nvSpPr>
        <p:spPr>
          <a:xfrm>
            <a:off x="8939518" y="6465880"/>
            <a:ext cx="2614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Chan JC …. Gregg E. Lancet 2020  </a:t>
            </a:r>
            <a:endParaRPr lang="en-HK" sz="1400" dirty="0"/>
          </a:p>
        </p:txBody>
      </p:sp>
    </p:spTree>
    <p:extLst>
      <p:ext uri="{BB962C8B-B14F-4D97-AF65-F5344CB8AC3E}">
        <p14:creationId xmlns:p14="http://schemas.microsoft.com/office/powerpoint/2010/main" val="1153824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082" y="274639"/>
            <a:ext cx="11906484" cy="1143000"/>
          </a:xfrm>
        </p:spPr>
        <p:txBody>
          <a:bodyPr>
            <a:noAutofit/>
          </a:bodyPr>
          <a:lstStyle/>
          <a:p>
            <a:r>
              <a:rPr lang="es-MX" sz="2800" b="1" dirty="0">
                <a:latin typeface="+mn-lt"/>
              </a:rPr>
              <a:t>El cambio de tareas para promover la atención en equipo, la autogestión y la comunicación entre el sistema de salud y el paciente mejoran el control de la enfermedad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853" t="28510" r="12626" b="24245"/>
          <a:stretch/>
        </p:blipFill>
        <p:spPr>
          <a:xfrm>
            <a:off x="225083" y="1417639"/>
            <a:ext cx="11468179" cy="46493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3523D03-483E-4565-9186-7D03D32DC342}"/>
              </a:ext>
            </a:extLst>
          </p:cNvPr>
          <p:cNvSpPr/>
          <p:nvPr/>
        </p:nvSpPr>
        <p:spPr>
          <a:xfrm>
            <a:off x="323655" y="646588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HK" sz="1400" dirty="0">
                <a:hlinkClick r:id="rId3"/>
              </a:rPr>
              <a:t>https://www.thelancet.com/commissions/diabetes</a:t>
            </a:r>
            <a:endParaRPr lang="en-HK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EA12F1-1472-4EB5-8E88-0CE2ADDE5B4F}"/>
              </a:ext>
            </a:extLst>
          </p:cNvPr>
          <p:cNvSpPr txBox="1"/>
          <p:nvPr/>
        </p:nvSpPr>
        <p:spPr>
          <a:xfrm>
            <a:off x="8105997" y="6321752"/>
            <a:ext cx="35872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Adapted from Lim LL et al Diabetes Care 2018  </a:t>
            </a:r>
          </a:p>
          <a:p>
            <a:r>
              <a:rPr lang="en-US" sz="1400" dirty="0"/>
              <a:t>Chan JC ….E Gregg. Lancet 2020</a:t>
            </a:r>
          </a:p>
          <a:p>
            <a:endParaRPr lang="en-HK" sz="1400" dirty="0"/>
          </a:p>
        </p:txBody>
      </p:sp>
    </p:spTree>
    <p:extLst>
      <p:ext uri="{BB962C8B-B14F-4D97-AF65-F5344CB8AC3E}">
        <p14:creationId xmlns:p14="http://schemas.microsoft.com/office/powerpoint/2010/main" val="1676319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6647"/>
            <a:ext cx="11887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133" b="1" dirty="0" err="1">
                <a:latin typeface="+mn-lt"/>
              </a:rPr>
              <a:t>Traduccion</a:t>
            </a:r>
            <a:r>
              <a:rPr lang="en-US" sz="4133" b="1" dirty="0">
                <a:latin typeface="+mn-lt"/>
              </a:rPr>
              <a:t> de la </a:t>
            </a:r>
            <a:r>
              <a:rPr lang="en-US" sz="4133" b="1" dirty="0" err="1">
                <a:latin typeface="+mn-lt"/>
              </a:rPr>
              <a:t>evidencia</a:t>
            </a:r>
            <a:r>
              <a:rPr lang="en-US" sz="4133" b="1" dirty="0">
                <a:latin typeface="+mn-lt"/>
              </a:rPr>
              <a:t> </a:t>
            </a:r>
            <a:r>
              <a:rPr lang="en-US" sz="4133" b="1" dirty="0" err="1">
                <a:latin typeface="+mn-lt"/>
              </a:rPr>
              <a:t>en</a:t>
            </a:r>
            <a:r>
              <a:rPr lang="en-US" sz="4133" b="1" dirty="0">
                <a:latin typeface="+mn-lt"/>
              </a:rPr>
              <a:t> la </a:t>
            </a:r>
            <a:r>
              <a:rPr lang="en-US" sz="4133" b="1" dirty="0" err="1">
                <a:latin typeface="+mn-lt"/>
              </a:rPr>
              <a:t>implementación</a:t>
            </a:r>
            <a:r>
              <a:rPr lang="en-US" sz="4133" b="1" dirty="0">
                <a:latin typeface="+mn-lt"/>
              </a:rPr>
              <a:t> de la </a:t>
            </a:r>
            <a:r>
              <a:rPr lang="en-US" sz="4133" b="1" dirty="0" err="1">
                <a:latin typeface="+mn-lt"/>
              </a:rPr>
              <a:t>atención</a:t>
            </a:r>
            <a:r>
              <a:rPr lang="en-US" sz="4133" b="1" dirty="0">
                <a:latin typeface="+mn-lt"/>
              </a:rPr>
              <a:t> y </a:t>
            </a:r>
            <a:r>
              <a:rPr lang="en-US" sz="4133" b="1" dirty="0" err="1">
                <a:latin typeface="+mn-lt"/>
              </a:rPr>
              <a:t>en</a:t>
            </a:r>
            <a:r>
              <a:rPr lang="en-US" sz="4133" b="1" dirty="0">
                <a:latin typeface="+mn-lt"/>
              </a:rPr>
              <a:t> la </a:t>
            </a:r>
            <a:r>
              <a:rPr lang="en-US" sz="4133" b="1" dirty="0" err="1">
                <a:latin typeface="+mn-lt"/>
              </a:rPr>
              <a:t>vigilancia</a:t>
            </a:r>
            <a:r>
              <a:rPr lang="en-US" sz="4133" b="1" dirty="0">
                <a:latin typeface="+mn-lt"/>
              </a:rPr>
              <a:t> </a:t>
            </a:r>
            <a:r>
              <a:rPr lang="en-US" sz="4133" b="1" dirty="0" err="1">
                <a:latin typeface="+mn-lt"/>
              </a:rPr>
              <a:t>epidemiológica</a:t>
            </a:r>
            <a:endParaRPr lang="en-US" sz="3600" b="1" dirty="0"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E1887CF-9F3C-4C3C-8C17-0D8C2B89E3BB}"/>
              </a:ext>
            </a:extLst>
          </p:cNvPr>
          <p:cNvGrpSpPr/>
          <p:nvPr/>
        </p:nvGrpSpPr>
        <p:grpSpPr>
          <a:xfrm>
            <a:off x="116115" y="1550205"/>
            <a:ext cx="4614203" cy="5022891"/>
            <a:chOff x="116114" y="1550205"/>
            <a:chExt cx="4614203" cy="502289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33638" t="26203" r="29710" b="9567"/>
            <a:stretch/>
          </p:blipFill>
          <p:spPr>
            <a:xfrm>
              <a:off x="116114" y="2026948"/>
              <a:ext cx="4614203" cy="454614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937347" y="1550205"/>
              <a:ext cx="30666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Data set for Diabetes Register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6881" t="33271" r="9923" b="10913"/>
          <a:stretch/>
        </p:blipFill>
        <p:spPr>
          <a:xfrm>
            <a:off x="4417256" y="1915887"/>
            <a:ext cx="7559040" cy="44591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D964166-04AF-45B4-82E3-2D8B00164EFA}"/>
              </a:ext>
            </a:extLst>
          </p:cNvPr>
          <p:cNvSpPr/>
          <p:nvPr/>
        </p:nvSpPr>
        <p:spPr>
          <a:xfrm>
            <a:off x="323655" y="646588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HK" sz="1400" dirty="0">
                <a:hlinkClick r:id="rId4"/>
              </a:rPr>
              <a:t>https://www.thelancet.com/commissions/diabetes</a:t>
            </a:r>
            <a:endParaRPr lang="en-HK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9F6E53-B788-4D8B-9FB8-DA283E033B39}"/>
              </a:ext>
            </a:extLst>
          </p:cNvPr>
          <p:cNvSpPr txBox="1"/>
          <p:nvPr/>
        </p:nvSpPr>
        <p:spPr>
          <a:xfrm>
            <a:off x="8939518" y="6465880"/>
            <a:ext cx="2614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Chan JC …. Gregg E. Lancet 2020  </a:t>
            </a:r>
            <a:endParaRPr lang="en-HK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95FBB3-509A-4536-B9CD-9B3823A8F61B}"/>
              </a:ext>
            </a:extLst>
          </p:cNvPr>
          <p:cNvSpPr txBox="1"/>
          <p:nvPr/>
        </p:nvSpPr>
        <p:spPr>
          <a:xfrm>
            <a:off x="5571897" y="1550205"/>
            <a:ext cx="5395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Multifunctional nature of Specialized Diabetes Centre  </a:t>
            </a:r>
          </a:p>
        </p:txBody>
      </p:sp>
    </p:spTree>
    <p:extLst>
      <p:ext uri="{BB962C8B-B14F-4D97-AF65-F5344CB8AC3E}">
        <p14:creationId xmlns:p14="http://schemas.microsoft.com/office/powerpoint/2010/main" val="126166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1164</Words>
  <Application>Microsoft Office PowerPoint</Application>
  <PresentationFormat>Panorámica</PresentationFormat>
  <Paragraphs>126</Paragraphs>
  <Slides>15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Tema de Office</vt:lpstr>
      <vt:lpstr>Presentación de PowerPoint</vt:lpstr>
      <vt:lpstr>Presentación de PowerPoint</vt:lpstr>
      <vt:lpstr>Presentación de PowerPoint</vt:lpstr>
      <vt:lpstr>La disminución de las tasas de mortalidad en la diabetes en algunos países significa oportunidades para cambios en otras latitudes</vt:lpstr>
      <vt:lpstr>The Lancet Commission on Diabetes  14/11/2020</vt:lpstr>
      <vt:lpstr>Estrategias basadas en la evidencia en la diabetes tipo 2 basadas en décadas de investigación</vt:lpstr>
      <vt:lpstr>Reducir la presión arterial y el colesterol LDL puede prevenir millones de muertes en los 10 principales países de ingresos bajos y medianos con mayor carga de morbilidad</vt:lpstr>
      <vt:lpstr>El cambio de tareas para promover la atención en equipo, la autogestión y la comunicación entre el sistema de salud y el paciente mejoran el control de la enfermedad</vt:lpstr>
      <vt:lpstr>Traduccion de la evidencia en la implementación de la atención y en la vigilancia epidemiológica</vt:lpstr>
      <vt:lpstr> Muerte prematura y múltiples co-morbilidades debido a la diabetes tipo 2 de inicio temprano</vt:lpstr>
      <vt:lpstr>Integrar la estrategia poblacional con el fortalecimiento de los sistemas de salud para la detección e intervención tempranas</vt:lpstr>
      <vt:lpstr>Modelado de impactos potenciales de una estrategia integrada de sociedad-población-comunidad para promover la salud pública, la detección temprana y la intervención</vt:lpstr>
      <vt:lpstr>Presentación de PowerPoint</vt:lpstr>
      <vt:lpstr>Presentación de PowerPoint</vt:lpstr>
      <vt:lpstr>Conclusiones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Lancet Commission on Diabetes  14/11/2020</dc:title>
  <dc:creator>CarlosAguilar</dc:creator>
  <cp:lastModifiedBy>Siomara Matilde Hdez Hdez</cp:lastModifiedBy>
  <cp:revision>17</cp:revision>
  <dcterms:created xsi:type="dcterms:W3CDTF">2021-02-09T02:55:50Z</dcterms:created>
  <dcterms:modified xsi:type="dcterms:W3CDTF">2021-02-10T00:19:35Z</dcterms:modified>
</cp:coreProperties>
</file>